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1" r:id="rId3"/>
    <p:sldId id="318" r:id="rId4"/>
    <p:sldId id="316" r:id="rId5"/>
    <p:sldId id="317" r:id="rId6"/>
    <p:sldId id="319" r:id="rId7"/>
    <p:sldId id="320" r:id="rId8"/>
    <p:sldId id="321" r:id="rId9"/>
    <p:sldId id="296" r:id="rId10"/>
    <p:sldId id="313" r:id="rId11"/>
    <p:sldId id="325" r:id="rId12"/>
    <p:sldId id="326" r:id="rId13"/>
    <p:sldId id="311" r:id="rId14"/>
    <p:sldId id="324" r:id="rId15"/>
    <p:sldId id="312" r:id="rId16"/>
    <p:sldId id="314" r:id="rId17"/>
    <p:sldId id="315" r:id="rId18"/>
    <p:sldId id="256" r:id="rId19"/>
    <p:sldId id="257" r:id="rId20"/>
    <p:sldId id="258" r:id="rId21"/>
    <p:sldId id="259" r:id="rId22"/>
    <p:sldId id="260" r:id="rId23"/>
    <p:sldId id="322" r:id="rId24"/>
    <p:sldId id="323" r:id="rId25"/>
    <p:sldId id="327"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2D69C3-A0FB-43B3-A23A-95898563A86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6C2C11A-CE02-414C-ABF2-386389880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F3E1AA9-06D0-428B-B725-AB49E2612699}"/>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5" name="Segnaposto piè di pagina 4">
            <a:extLst>
              <a:ext uri="{FF2B5EF4-FFF2-40B4-BE49-F238E27FC236}">
                <a16:creationId xmlns:a16="http://schemas.microsoft.com/office/drawing/2014/main" id="{612FECF5-E470-4ABE-8A5A-D2419AF4CE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BBD33A-75A8-4E43-8E26-87638A4BA1BD}"/>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10049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0717B-855D-4028-8606-6A81742F86E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7362C97-40DF-4CB9-87AC-D6360F24534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A11C56-8B5B-4815-8A01-F7A99B1D9B74}"/>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5" name="Segnaposto piè di pagina 4">
            <a:extLst>
              <a:ext uri="{FF2B5EF4-FFF2-40B4-BE49-F238E27FC236}">
                <a16:creationId xmlns:a16="http://schemas.microsoft.com/office/drawing/2014/main" id="{7986920C-7F94-494D-9534-236B4BDA1D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7F89F6-4B12-4E77-80B6-6EB6F767D614}"/>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272820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567A3A1-F3EC-4A47-A1B9-2E33E6DDF2A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F03E21-AE65-4AE2-95EA-37F8AA13277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8C8BB2-5049-42F0-92F1-C71299EE9E6C}"/>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5" name="Segnaposto piè di pagina 4">
            <a:extLst>
              <a:ext uri="{FF2B5EF4-FFF2-40B4-BE49-F238E27FC236}">
                <a16:creationId xmlns:a16="http://schemas.microsoft.com/office/drawing/2014/main" id="{6A5D0FEF-6C8C-4424-9196-6B642FEC8B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D3C509-0980-41C1-ABB7-BD71D06A257B}"/>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365498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D428F-EB99-425B-B18B-49AAB927646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3AB8E3-D1C5-4797-9A01-A8F733E315D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18B32A-39D2-4D61-B0AD-DD1D7757C75C}"/>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5" name="Segnaposto piè di pagina 4">
            <a:extLst>
              <a:ext uri="{FF2B5EF4-FFF2-40B4-BE49-F238E27FC236}">
                <a16:creationId xmlns:a16="http://schemas.microsoft.com/office/drawing/2014/main" id="{83EF3446-95BF-45F2-908E-249660AEDD9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85870E-7BEB-40A1-B0E7-DEDECB020CCF}"/>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3625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B9400-FB51-49E7-B57D-22B14FD94D5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EDC0B98-57EA-470D-A506-05BEAE4C29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333D402-A14B-4F96-B0C3-AF9063E1A51C}"/>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5" name="Segnaposto piè di pagina 4">
            <a:extLst>
              <a:ext uri="{FF2B5EF4-FFF2-40B4-BE49-F238E27FC236}">
                <a16:creationId xmlns:a16="http://schemas.microsoft.com/office/drawing/2014/main" id="{CA9957B3-EA0C-4736-A5EC-4FF5B8A79D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5473A5-B5B4-4F88-81C7-F6A6C9F5753E}"/>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238069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E8E1BA-6610-4F95-B73C-BF2CED0C83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690E84-88D4-471E-8AC0-5C503201A32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566C1B1-496C-4618-B906-3762D1875C4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96C0073-6C49-4124-ABF7-8453B3081FF7}"/>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6" name="Segnaposto piè di pagina 5">
            <a:extLst>
              <a:ext uri="{FF2B5EF4-FFF2-40B4-BE49-F238E27FC236}">
                <a16:creationId xmlns:a16="http://schemas.microsoft.com/office/drawing/2014/main" id="{8F8FDFB2-0773-4079-A9DF-3EE2036B9B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DE35543-C69C-4E43-9D99-97AC5229489E}"/>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376959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3DBD56-1113-467C-99E8-4AECB9FEBC7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5D0BDC7-769F-4428-BAC1-2C029428B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8DD42E5-0B5E-4B3B-B99B-33D5631B1B1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F793CFC-C7C0-4B19-A5B8-D15AB7285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B84BF81-091D-4FEF-9637-6C95321E61C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96EEFA5-9C85-4D77-BD10-2A05CB98C834}"/>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8" name="Segnaposto piè di pagina 7">
            <a:extLst>
              <a:ext uri="{FF2B5EF4-FFF2-40B4-BE49-F238E27FC236}">
                <a16:creationId xmlns:a16="http://schemas.microsoft.com/office/drawing/2014/main" id="{70A920CA-DCDE-4DE9-8EEE-783B8AD34C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27EB79A-C541-470C-AC54-DBF46F0FB157}"/>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188899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7E34BE-8DC3-4A86-97CA-8A782B336A9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4584572-FF7E-4E7C-87E0-EEF2371E9AC8}"/>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4" name="Segnaposto piè di pagina 3">
            <a:extLst>
              <a:ext uri="{FF2B5EF4-FFF2-40B4-BE49-F238E27FC236}">
                <a16:creationId xmlns:a16="http://schemas.microsoft.com/office/drawing/2014/main" id="{7513E3A0-6CF6-4AE8-9E35-B9CB5D6C04D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87197F4-9A69-45EC-948F-152EEF2B1157}"/>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153716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1E1A88-B003-4E95-AFE7-BD725583B4AA}"/>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3" name="Segnaposto piè di pagina 2">
            <a:extLst>
              <a:ext uri="{FF2B5EF4-FFF2-40B4-BE49-F238E27FC236}">
                <a16:creationId xmlns:a16="http://schemas.microsoft.com/office/drawing/2014/main" id="{7C55F1E7-7727-4455-BD88-172A451B5A0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D297B4-501F-4314-9F17-6DC2FA042A8B}"/>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245836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D65BFD-860F-4773-BC61-7D1938B6941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4863105-C1EF-4DF9-A31D-F8B5EBDE1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DB5FE5D-6347-42A7-8870-EF254E3FF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5F1F2C2-0EFC-4368-A49D-0D0F621B693C}"/>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6" name="Segnaposto piè di pagina 5">
            <a:extLst>
              <a:ext uri="{FF2B5EF4-FFF2-40B4-BE49-F238E27FC236}">
                <a16:creationId xmlns:a16="http://schemas.microsoft.com/office/drawing/2014/main" id="{0D0EBFB2-FD9B-4BFC-A0DD-218B5B60793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53958FB-402F-490C-91E3-CAE0B26128C3}"/>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277902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0EF1E6-B46C-4CA0-89AF-79F1A98DB4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F989E34-BB29-4793-BBBD-7C0DE3285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28AE66E-E743-4FA6-B58C-12148DE12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4D96C43-A25C-4640-84B8-DD3A9AE82136}"/>
              </a:ext>
            </a:extLst>
          </p:cNvPr>
          <p:cNvSpPr>
            <a:spLocks noGrp="1"/>
          </p:cNvSpPr>
          <p:nvPr>
            <p:ph type="dt" sz="half" idx="10"/>
          </p:nvPr>
        </p:nvSpPr>
        <p:spPr/>
        <p:txBody>
          <a:bodyPr/>
          <a:lstStyle/>
          <a:p>
            <a:fld id="{1C7AA9D2-14A2-40CA-B264-652FB4FD82BD}" type="datetimeFigureOut">
              <a:rPr lang="it-IT" smtClean="0"/>
              <a:t>15/06/2021</a:t>
            </a:fld>
            <a:endParaRPr lang="it-IT"/>
          </a:p>
        </p:txBody>
      </p:sp>
      <p:sp>
        <p:nvSpPr>
          <p:cNvPr id="6" name="Segnaposto piè di pagina 5">
            <a:extLst>
              <a:ext uri="{FF2B5EF4-FFF2-40B4-BE49-F238E27FC236}">
                <a16:creationId xmlns:a16="http://schemas.microsoft.com/office/drawing/2014/main" id="{36265AB4-D4F8-48C5-B567-0DDBAB5F11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0252389-4B35-4EF8-AE42-65267AFD30B8}"/>
              </a:ext>
            </a:extLst>
          </p:cNvPr>
          <p:cNvSpPr>
            <a:spLocks noGrp="1"/>
          </p:cNvSpPr>
          <p:nvPr>
            <p:ph type="sldNum" sz="quarter" idx="12"/>
          </p:nvPr>
        </p:nvSpPr>
        <p:spPr/>
        <p:txBody>
          <a:bodyPr/>
          <a:lstStyle/>
          <a:p>
            <a:fld id="{67E4E8AE-7847-4E5D-B776-1D23CE3DC957}" type="slidenum">
              <a:rPr lang="it-IT" smtClean="0"/>
              <a:t>‹N›</a:t>
            </a:fld>
            <a:endParaRPr lang="it-IT"/>
          </a:p>
        </p:txBody>
      </p:sp>
    </p:spTree>
    <p:extLst>
      <p:ext uri="{BB962C8B-B14F-4D97-AF65-F5344CB8AC3E}">
        <p14:creationId xmlns:p14="http://schemas.microsoft.com/office/powerpoint/2010/main" val="119771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F6504A8-F279-4F1D-A81D-7A465F5E2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E8189EE-7E61-45CC-9B45-C797541B3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CFADF0-9D42-488E-8195-7B4C5FA6F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A9D2-14A2-40CA-B264-652FB4FD82BD}" type="datetimeFigureOut">
              <a:rPr lang="it-IT" smtClean="0"/>
              <a:t>15/06/2021</a:t>
            </a:fld>
            <a:endParaRPr lang="it-IT"/>
          </a:p>
        </p:txBody>
      </p:sp>
      <p:sp>
        <p:nvSpPr>
          <p:cNvPr id="5" name="Segnaposto piè di pagina 4">
            <a:extLst>
              <a:ext uri="{FF2B5EF4-FFF2-40B4-BE49-F238E27FC236}">
                <a16:creationId xmlns:a16="http://schemas.microsoft.com/office/drawing/2014/main" id="{E600B64D-BE79-4404-A223-AA112E14A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3E1A2E8-3730-4D44-AE2D-1A2134DD5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4E8AE-7847-4E5D-B776-1D23CE3DC957}" type="slidenum">
              <a:rPr lang="it-IT" smtClean="0"/>
              <a:t>‹N›</a:t>
            </a:fld>
            <a:endParaRPr lang="it-IT"/>
          </a:p>
        </p:txBody>
      </p:sp>
    </p:spTree>
    <p:extLst>
      <p:ext uri="{BB962C8B-B14F-4D97-AF65-F5344CB8AC3E}">
        <p14:creationId xmlns:p14="http://schemas.microsoft.com/office/powerpoint/2010/main" val="134679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7326/M20-301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hyperlink" Target="https://it.wikipedia.org/wiki/Rosolia" TargetMode="External"/><Relationship Id="rId13" Type="http://schemas.openxmlformats.org/officeDocument/2006/relationships/hyperlink" Target="https://it.wikipedia.org/wiki/Vaccino_antipoliomielite#Vaccino_inattivo" TargetMode="External"/><Relationship Id="rId18" Type="http://schemas.openxmlformats.org/officeDocument/2006/relationships/hyperlink" Target="https://it.wikipedia.org/wiki/Febbre_tifoide" TargetMode="External"/><Relationship Id="rId26" Type="http://schemas.openxmlformats.org/officeDocument/2006/relationships/hyperlink" Target="https://it.wikipedia.org/wiki/Haemophilus_influenzae" TargetMode="External"/><Relationship Id="rId3" Type="http://schemas.openxmlformats.org/officeDocument/2006/relationships/hyperlink" Target="https://it.wikipedia.org/wiki/Vaccino_antipoliomielite#Vaccino_orale" TargetMode="External"/><Relationship Id="rId21" Type="http://schemas.openxmlformats.org/officeDocument/2006/relationships/hyperlink" Target="https://it.wikipedia.org/wiki/Tetano" TargetMode="External"/><Relationship Id="rId7" Type="http://schemas.openxmlformats.org/officeDocument/2006/relationships/hyperlink" Target="https://it.wikipedia.org/wiki/Parotite" TargetMode="External"/><Relationship Id="rId12" Type="http://schemas.openxmlformats.org/officeDocument/2006/relationships/hyperlink" Target="https://it.wikipedia.org/wiki/Rabbia" TargetMode="External"/><Relationship Id="rId17" Type="http://schemas.openxmlformats.org/officeDocument/2006/relationships/hyperlink" Target="https://it.wikipedia.org/wiki/Epatite_A" TargetMode="External"/><Relationship Id="rId25" Type="http://schemas.openxmlformats.org/officeDocument/2006/relationships/hyperlink" Target="https://it.wikipedia.org/wiki/Streptococcus_pneumoniae" TargetMode="External"/><Relationship Id="rId2" Type="http://schemas.openxmlformats.org/officeDocument/2006/relationships/hyperlink" Target="https://it.wikipedia.org/wiki/Poliomielite" TargetMode="External"/><Relationship Id="rId16" Type="http://schemas.openxmlformats.org/officeDocument/2006/relationships/hyperlink" Target="https://it.wikipedia.org/wiki/Colera" TargetMode="External"/><Relationship Id="rId20" Type="http://schemas.openxmlformats.org/officeDocument/2006/relationships/hyperlink" Target="https://it.wikipedia.org/wiki/Anatossina" TargetMode="External"/><Relationship Id="rId1" Type="http://schemas.openxmlformats.org/officeDocument/2006/relationships/slideLayout" Target="../slideLayouts/slideLayout7.xml"/><Relationship Id="rId6" Type="http://schemas.openxmlformats.org/officeDocument/2006/relationships/hyperlink" Target="https://it.wikipedia.org/wiki/Morbillo" TargetMode="External"/><Relationship Id="rId11" Type="http://schemas.openxmlformats.org/officeDocument/2006/relationships/hyperlink" Target="https://it.wikipedia.org/wiki/Vaiolo" TargetMode="External"/><Relationship Id="rId24" Type="http://schemas.openxmlformats.org/officeDocument/2006/relationships/hyperlink" Target="https://it.wikipedia.org/wiki/Neisseria_meningitidis" TargetMode="External"/><Relationship Id="rId5" Type="http://schemas.openxmlformats.org/officeDocument/2006/relationships/hyperlink" Target="https://it.wikipedia.org/wiki/Febbre_gialla" TargetMode="External"/><Relationship Id="rId15" Type="http://schemas.openxmlformats.org/officeDocument/2006/relationships/hyperlink" Target="https://it.wikipedia.org/wiki/Pertosse" TargetMode="External"/><Relationship Id="rId23" Type="http://schemas.openxmlformats.org/officeDocument/2006/relationships/hyperlink" Target="https://it.wikipedia.org/wiki/Epatite_B" TargetMode="External"/><Relationship Id="rId10" Type="http://schemas.openxmlformats.org/officeDocument/2006/relationships/hyperlink" Target="https://it.wikipedia.org/wiki/Rotavirus" TargetMode="External"/><Relationship Id="rId19" Type="http://schemas.openxmlformats.org/officeDocument/2006/relationships/hyperlink" Target="https://it.wikipedia.org/wiki/Peste" TargetMode="External"/><Relationship Id="rId4" Type="http://schemas.openxmlformats.org/officeDocument/2006/relationships/hyperlink" Target="https://it.wikipedia.org/wiki/Vaccino#cite_note-:2-9" TargetMode="External"/><Relationship Id="rId9" Type="http://schemas.openxmlformats.org/officeDocument/2006/relationships/hyperlink" Target="https://it.wikipedia.org/wiki/Varicella" TargetMode="External"/><Relationship Id="rId14" Type="http://schemas.openxmlformats.org/officeDocument/2006/relationships/hyperlink" Target="https://it.wikipedia.org/wiki/Vaccino_antinfluenzale" TargetMode="External"/><Relationship Id="rId22" Type="http://schemas.openxmlformats.org/officeDocument/2006/relationships/hyperlink" Target="https://it.wikipedia.org/wiki/Difterite" TargetMode="External"/><Relationship Id="rId27" Type="http://schemas.openxmlformats.org/officeDocument/2006/relationships/hyperlink" Target="https://it.wikipedia.org/wiki/Vaccino_contro_il_SARS-CoV-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asellaDiTesto 2">
            <a:extLst>
              <a:ext uri="{FF2B5EF4-FFF2-40B4-BE49-F238E27FC236}">
                <a16:creationId xmlns:a16="http://schemas.microsoft.com/office/drawing/2014/main" id="{BAFC5286-FC70-4357-98D5-36B757A5EEA2}"/>
              </a:ext>
            </a:extLst>
          </p:cNvPr>
          <p:cNvSpPr txBox="1"/>
          <p:nvPr/>
        </p:nvSpPr>
        <p:spPr>
          <a:xfrm>
            <a:off x="354105" y="2672210"/>
            <a:ext cx="3442254" cy="3071906"/>
          </a:xfrm>
          <a:prstGeom prst="rect">
            <a:avLst/>
          </a:prstGeom>
        </p:spPr>
        <p:txBody>
          <a:bodyPr vert="horz" lIns="91440" tIns="45720" rIns="91440" bIns="45720" rtlCol="0" anchor="t">
            <a:normAutofit fontScale="70000" lnSpcReduction="20000"/>
          </a:bodyPr>
          <a:lstStyle/>
          <a:p>
            <a:pPr>
              <a:lnSpc>
                <a:spcPct val="90000"/>
              </a:lnSpc>
              <a:spcBef>
                <a:spcPct val="0"/>
              </a:spcBef>
              <a:spcAft>
                <a:spcPts val="600"/>
              </a:spcAft>
            </a:pPr>
            <a:r>
              <a:rPr lang="en-US" sz="3800" kern="1200" dirty="0">
                <a:solidFill>
                  <a:srgbClr val="FFFFFF"/>
                </a:solidFill>
                <a:latin typeface="+mj-lt"/>
                <a:ea typeface="+mj-ea"/>
                <a:cs typeface="+mj-cs"/>
              </a:rPr>
              <a:t>Bambini e </a:t>
            </a:r>
            <a:r>
              <a:rPr lang="en-US" sz="3800" kern="1200" dirty="0" err="1">
                <a:solidFill>
                  <a:srgbClr val="FFFFFF"/>
                </a:solidFill>
                <a:latin typeface="+mj-lt"/>
                <a:ea typeface="+mj-ea"/>
                <a:cs typeface="+mj-cs"/>
              </a:rPr>
              <a:t>vaccini</a:t>
            </a:r>
            <a:endParaRPr lang="en-US" sz="3800" kern="1200" dirty="0">
              <a:solidFill>
                <a:srgbClr val="FFFFFF"/>
              </a:solidFill>
              <a:latin typeface="+mj-lt"/>
              <a:ea typeface="+mj-ea"/>
              <a:cs typeface="+mj-cs"/>
            </a:endParaRPr>
          </a:p>
          <a:p>
            <a:pPr>
              <a:lnSpc>
                <a:spcPct val="90000"/>
              </a:lnSpc>
              <a:spcBef>
                <a:spcPct val="0"/>
              </a:spcBef>
              <a:spcAft>
                <a:spcPts val="600"/>
              </a:spcAft>
            </a:pPr>
            <a:r>
              <a:rPr lang="en-US" sz="3800" kern="1200" dirty="0">
                <a:solidFill>
                  <a:srgbClr val="FFFFFF"/>
                </a:solidFill>
                <a:latin typeface="+mj-lt"/>
                <a:ea typeface="+mj-ea"/>
                <a:cs typeface="+mj-cs"/>
              </a:rPr>
              <a:t>ANTI-COVID:</a:t>
            </a:r>
          </a:p>
          <a:p>
            <a:pPr>
              <a:lnSpc>
                <a:spcPct val="90000"/>
              </a:lnSpc>
              <a:spcBef>
                <a:spcPct val="0"/>
              </a:spcBef>
              <a:spcAft>
                <a:spcPts val="600"/>
              </a:spcAft>
            </a:pPr>
            <a:r>
              <a:rPr lang="en-US" sz="3800" kern="1200" dirty="0">
                <a:solidFill>
                  <a:srgbClr val="FFFFFF"/>
                </a:solidFill>
                <a:latin typeface="+mj-lt"/>
                <a:ea typeface="+mj-ea"/>
                <a:cs typeface="+mj-cs"/>
              </a:rPr>
              <a:t>PRO E CONTRO</a:t>
            </a:r>
          </a:p>
          <a:p>
            <a:pPr>
              <a:lnSpc>
                <a:spcPct val="90000"/>
              </a:lnSpc>
              <a:spcBef>
                <a:spcPct val="0"/>
              </a:spcBef>
              <a:spcAft>
                <a:spcPts val="600"/>
              </a:spcAft>
            </a:pPr>
            <a:r>
              <a:rPr lang="it-IT" sz="4000" dirty="0">
                <a:solidFill>
                  <a:schemeClr val="bg1"/>
                </a:solidFill>
              </a:rPr>
              <a:t>Sala "Caduti di Nassirya" del Palazzo Madama - Senato della Repubblica</a:t>
            </a:r>
            <a:endParaRPr lang="it-IT" sz="4000" dirty="0"/>
          </a:p>
          <a:p>
            <a:pPr>
              <a:lnSpc>
                <a:spcPct val="90000"/>
              </a:lnSpc>
              <a:spcBef>
                <a:spcPct val="0"/>
              </a:spcBef>
              <a:spcAft>
                <a:spcPts val="600"/>
              </a:spcAft>
            </a:pPr>
            <a:r>
              <a:rPr lang="it-IT" sz="4000" kern="1200" dirty="0">
                <a:solidFill>
                  <a:srgbClr val="FFFFFF"/>
                </a:solidFill>
                <a:latin typeface="+mj-lt"/>
                <a:ea typeface="+mj-ea"/>
                <a:cs typeface="+mj-cs"/>
              </a:rPr>
              <a:t>16-6-2021 ore 18</a:t>
            </a:r>
            <a:endParaRPr lang="en-US" sz="4000" kern="1200" dirty="0">
              <a:solidFill>
                <a:srgbClr val="FFFFFF"/>
              </a:solidFill>
              <a:latin typeface="+mj-lt"/>
              <a:ea typeface="+mj-ea"/>
              <a:cs typeface="+mj-cs"/>
            </a:endParaRPr>
          </a:p>
        </p:txBody>
      </p:sp>
      <p:pic>
        <p:nvPicPr>
          <p:cNvPr id="4" name="Segnaposto contenuto 3">
            <a:extLst>
              <a:ext uri="{FF2B5EF4-FFF2-40B4-BE49-F238E27FC236}">
                <a16:creationId xmlns:a16="http://schemas.microsoft.com/office/drawing/2014/main" id="{FA2C5699-4518-4953-8144-DF0736FEEAFD}"/>
              </a:ext>
            </a:extLst>
          </p:cNvPr>
          <p:cNvPicPr>
            <a:picLocks noGrp="1" noChangeAspect="1"/>
          </p:cNvPicPr>
          <p:nvPr>
            <p:ph idx="1"/>
          </p:nvPr>
        </p:nvPicPr>
        <p:blipFill>
          <a:blip r:embed="rId2"/>
          <a:stretch>
            <a:fillRect/>
          </a:stretch>
        </p:blipFill>
        <p:spPr>
          <a:xfrm>
            <a:off x="4502428" y="1017407"/>
            <a:ext cx="7225748" cy="4823186"/>
          </a:xfrm>
          <a:prstGeom prst="rect">
            <a:avLst/>
          </a:prstGeom>
        </p:spPr>
      </p:pic>
    </p:spTree>
    <p:extLst>
      <p:ext uri="{BB962C8B-B14F-4D97-AF65-F5344CB8AC3E}">
        <p14:creationId xmlns:p14="http://schemas.microsoft.com/office/powerpoint/2010/main" val="279900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8120F91E-D5EE-4B11-925E-5B99F1FBB7F3}"/>
              </a:ext>
            </a:extLst>
          </p:cNvPr>
          <p:cNvPicPr>
            <a:picLocks noGrp="1" noChangeAspect="1"/>
          </p:cNvPicPr>
          <p:nvPr>
            <p:ph idx="1"/>
          </p:nvPr>
        </p:nvPicPr>
        <p:blipFill>
          <a:blip r:embed="rId2"/>
          <a:stretch>
            <a:fillRect/>
          </a:stretch>
        </p:blipFill>
        <p:spPr>
          <a:xfrm>
            <a:off x="937604" y="643466"/>
            <a:ext cx="10316792" cy="5571067"/>
          </a:xfrm>
          <a:prstGeom prst="rect">
            <a:avLst/>
          </a:prstGeom>
        </p:spPr>
      </p:pic>
    </p:spTree>
    <p:extLst>
      <p:ext uri="{BB962C8B-B14F-4D97-AF65-F5344CB8AC3E}">
        <p14:creationId xmlns:p14="http://schemas.microsoft.com/office/powerpoint/2010/main" val="325867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1">
            <a:extLst>
              <a:ext uri="{FF2B5EF4-FFF2-40B4-BE49-F238E27FC236}">
                <a16:creationId xmlns:a16="http://schemas.microsoft.com/office/drawing/2014/main" id="{C56E5415-75A0-4AC4-8CC8-FEF7F0D01D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21833" y="643466"/>
            <a:ext cx="9948333"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47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magine 1">
            <a:extLst>
              <a:ext uri="{FF2B5EF4-FFF2-40B4-BE49-F238E27FC236}">
                <a16:creationId xmlns:a16="http://schemas.microsoft.com/office/drawing/2014/main" id="{BF94466D-BEF4-4A81-B082-4E372F5078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99526" y="643466"/>
            <a:ext cx="9992948"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894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7D488378-AAB6-42FF-B325-A7691D80C71C}"/>
              </a:ext>
            </a:extLst>
          </p:cNvPr>
          <p:cNvPicPr>
            <a:picLocks noGrp="1" noChangeAspect="1"/>
          </p:cNvPicPr>
          <p:nvPr>
            <p:ph idx="1"/>
          </p:nvPr>
        </p:nvPicPr>
        <p:blipFill rotWithShape="1">
          <a:blip r:embed="rId2"/>
          <a:srcRect l="6378" r="5613" b="3"/>
          <a:stretch/>
        </p:blipFill>
        <p:spPr>
          <a:xfrm>
            <a:off x="643467" y="1654301"/>
            <a:ext cx="5294716" cy="3549396"/>
          </a:xfrm>
          <a:prstGeom prst="rect">
            <a:avLst/>
          </a:prstGeom>
        </p:spPr>
      </p:pic>
      <p:cxnSp>
        <p:nvCxnSpPr>
          <p:cNvPr id="21" name="Straight Connector 20">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835075EF-E851-431E-8BDB-157A9828060A}"/>
              </a:ext>
            </a:extLst>
          </p:cNvPr>
          <p:cNvPicPr>
            <a:picLocks noChangeAspect="1"/>
          </p:cNvPicPr>
          <p:nvPr/>
        </p:nvPicPr>
        <p:blipFill>
          <a:blip r:embed="rId3"/>
          <a:stretch>
            <a:fillRect/>
          </a:stretch>
        </p:blipFill>
        <p:spPr>
          <a:xfrm>
            <a:off x="6253817" y="1615560"/>
            <a:ext cx="5294715" cy="3626879"/>
          </a:xfrm>
          <a:prstGeom prst="rect">
            <a:avLst/>
          </a:prstGeom>
        </p:spPr>
      </p:pic>
    </p:spTree>
    <p:extLst>
      <p:ext uri="{BB962C8B-B14F-4D97-AF65-F5344CB8AC3E}">
        <p14:creationId xmlns:p14="http://schemas.microsoft.com/office/powerpoint/2010/main" val="191687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A45FFE4-6EC0-47B9-B9D7-3C4E1C47FB71}"/>
              </a:ext>
            </a:extLst>
          </p:cNvPr>
          <p:cNvSpPr>
            <a:spLocks noGrp="1"/>
          </p:cNvSpPr>
          <p:nvPr>
            <p:ph type="title"/>
          </p:nvPr>
        </p:nvSpPr>
        <p:spPr>
          <a:xfrm>
            <a:off x="1136397" y="502021"/>
            <a:ext cx="4959603" cy="1642969"/>
          </a:xfrm>
        </p:spPr>
        <p:txBody>
          <a:bodyPr vert="horz" lIns="91440" tIns="45720" rIns="91440" bIns="45720" rtlCol="0" anchor="b">
            <a:normAutofit/>
          </a:bodyPr>
          <a:lstStyle/>
          <a:p>
            <a:endParaRPr lang="en-US" sz="4000" kern="1200" dirty="0">
              <a:solidFill>
                <a:schemeClr val="tx1"/>
              </a:solidFill>
              <a:latin typeface="+mj-lt"/>
              <a:ea typeface="+mj-ea"/>
              <a:cs typeface="+mj-cs"/>
            </a:endParaRPr>
          </a:p>
        </p:txBody>
      </p:sp>
      <p:sp>
        <p:nvSpPr>
          <p:cNvPr id="7" name="CasellaDiTesto 6">
            <a:extLst>
              <a:ext uri="{FF2B5EF4-FFF2-40B4-BE49-F238E27FC236}">
                <a16:creationId xmlns:a16="http://schemas.microsoft.com/office/drawing/2014/main" id="{97F67E65-7EC7-4ACB-8066-5C245A8C4225}"/>
              </a:ext>
            </a:extLst>
          </p:cNvPr>
          <p:cNvSpPr txBox="1"/>
          <p:nvPr/>
        </p:nvSpPr>
        <p:spPr>
          <a:xfrm>
            <a:off x="977267" y="2513142"/>
            <a:ext cx="4959603" cy="3522569"/>
          </a:xfrm>
          <a:prstGeom prst="rect">
            <a:avLst/>
          </a:prstGeom>
        </p:spPr>
        <p:txBody>
          <a:bodyPr vert="horz" lIns="91440" tIns="45720" rIns="91440" bIns="45720" rtlCol="0" anchor="t">
            <a:normAutofit/>
          </a:bodyPr>
          <a:lstStyle/>
          <a:p>
            <a:pPr>
              <a:lnSpc>
                <a:spcPct val="90000"/>
              </a:lnSpc>
              <a:spcAft>
                <a:spcPts val="600"/>
              </a:spcAft>
            </a:pPr>
            <a:r>
              <a:rPr lang="en-US" sz="1400" dirty="0"/>
              <a:t>Vaccine efficacy is generally reported as a relative risk reduction (RRR). It uses the relative risk (RR)—</a:t>
            </a:r>
            <a:r>
              <a:rPr lang="en-US" sz="1400" dirty="0" err="1"/>
              <a:t>ie</a:t>
            </a:r>
            <a:r>
              <a:rPr lang="en-US" sz="1400" dirty="0"/>
              <a:t>, the ratio of attack rates with and without a vaccine—which is expressed as 1–RR. Ranking by reported efficacy gives relative risk reductions of 95% for the Pfizer–BioNTech, 94% for the Moderna–NIH, 91% for the Gamaleya, 67% for the J&amp;J, and 67% for the AstraZeneca–Oxford vaccines. However, RRR should be seen against the background risk of being infected and becoming ill with COVID-19, which varies between populations and over time. Although the RRR considers only participants who could benefit from the vaccine, the absolute risk reduction (ARR), which is the difference between attack rates with and without a vaccine, considers the whole population. ARRs tend to be ignored because they give a much less impressive effect size than RRRs: 1·3% for the AstraZeneca–Oxford, 1·2% for the Moderna–NIH, 1·2% for the J&amp;J, 0·93% for the Gamaleya, and 0·84% for the Pfizer–BioNTech vaccines.</a:t>
            </a:r>
          </a:p>
        </p:txBody>
      </p:sp>
      <p:pic>
        <p:nvPicPr>
          <p:cNvPr id="5" name="Segnaposto contenuto 4">
            <a:extLst>
              <a:ext uri="{FF2B5EF4-FFF2-40B4-BE49-F238E27FC236}">
                <a16:creationId xmlns:a16="http://schemas.microsoft.com/office/drawing/2014/main" id="{F647E5EE-E33E-4041-9B92-4AE0ECDC7D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2442" y="706126"/>
            <a:ext cx="5201023" cy="5031990"/>
          </a:xfrm>
          <a:prstGeom prst="rect">
            <a:avLst/>
          </a:prstGeom>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a:extLst>
              <a:ext uri="{FF2B5EF4-FFF2-40B4-BE49-F238E27FC236}">
                <a16:creationId xmlns:a16="http://schemas.microsoft.com/office/drawing/2014/main" id="{C0D4526E-58A1-43C7-B9DD-91B3DAACCEA3}"/>
              </a:ext>
            </a:extLst>
          </p:cNvPr>
          <p:cNvPicPr>
            <a:picLocks noChangeAspect="1"/>
          </p:cNvPicPr>
          <p:nvPr/>
        </p:nvPicPr>
        <p:blipFill>
          <a:blip r:embed="rId3"/>
          <a:stretch>
            <a:fillRect/>
          </a:stretch>
        </p:blipFill>
        <p:spPr>
          <a:xfrm>
            <a:off x="657226" y="293929"/>
            <a:ext cx="5599686" cy="2011121"/>
          </a:xfrm>
          <a:prstGeom prst="rect">
            <a:avLst/>
          </a:prstGeom>
        </p:spPr>
      </p:pic>
    </p:spTree>
    <p:extLst>
      <p:ext uri="{BB962C8B-B14F-4D97-AF65-F5344CB8AC3E}">
        <p14:creationId xmlns:p14="http://schemas.microsoft.com/office/powerpoint/2010/main" val="364790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79D26968-109B-4621-8DEA-2E7EE5C85E53}"/>
              </a:ext>
            </a:extLst>
          </p:cNvPr>
          <p:cNvPicPr>
            <a:picLocks noChangeAspect="1"/>
          </p:cNvPicPr>
          <p:nvPr/>
        </p:nvPicPr>
        <p:blipFill>
          <a:blip r:embed="rId2"/>
          <a:stretch>
            <a:fillRect/>
          </a:stretch>
        </p:blipFill>
        <p:spPr>
          <a:xfrm>
            <a:off x="643467" y="2773778"/>
            <a:ext cx="5294716" cy="1310442"/>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Segnaposto contenuto 6">
            <a:extLst>
              <a:ext uri="{FF2B5EF4-FFF2-40B4-BE49-F238E27FC236}">
                <a16:creationId xmlns:a16="http://schemas.microsoft.com/office/drawing/2014/main" id="{2D65645F-6113-426C-89F1-478B036127BE}"/>
              </a:ext>
            </a:extLst>
          </p:cNvPr>
          <p:cNvPicPr>
            <a:picLocks noGrp="1" noChangeAspect="1"/>
          </p:cNvPicPr>
          <p:nvPr>
            <p:ph idx="1"/>
          </p:nvPr>
        </p:nvPicPr>
        <p:blipFill>
          <a:blip r:embed="rId3"/>
          <a:stretch>
            <a:fillRect/>
          </a:stretch>
        </p:blipFill>
        <p:spPr>
          <a:xfrm>
            <a:off x="6253817" y="1476574"/>
            <a:ext cx="5294715" cy="3904851"/>
          </a:xfrm>
          <a:prstGeom prst="rect">
            <a:avLst/>
          </a:prstGeom>
        </p:spPr>
      </p:pic>
      <p:sp>
        <p:nvSpPr>
          <p:cNvPr id="8" name="Freccia a destra 7">
            <a:extLst>
              <a:ext uri="{FF2B5EF4-FFF2-40B4-BE49-F238E27FC236}">
                <a16:creationId xmlns:a16="http://schemas.microsoft.com/office/drawing/2014/main" id="{C7894224-584E-465B-AE76-984A1877D647}"/>
              </a:ext>
            </a:extLst>
          </p:cNvPr>
          <p:cNvSpPr/>
          <p:nvPr/>
        </p:nvSpPr>
        <p:spPr>
          <a:xfrm rot="2105685">
            <a:off x="5386408" y="28408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869BEAAE-8318-463D-AAE5-927748D5A635}"/>
              </a:ext>
            </a:extLst>
          </p:cNvPr>
          <p:cNvPicPr>
            <a:picLocks noChangeAspect="1"/>
          </p:cNvPicPr>
          <p:nvPr/>
        </p:nvPicPr>
        <p:blipFill>
          <a:blip r:embed="rId4"/>
          <a:stretch>
            <a:fillRect/>
          </a:stretch>
        </p:blipFill>
        <p:spPr>
          <a:xfrm>
            <a:off x="638790" y="957966"/>
            <a:ext cx="11230053" cy="4942065"/>
          </a:xfrm>
          <a:prstGeom prst="rect">
            <a:avLst/>
          </a:prstGeom>
        </p:spPr>
      </p:pic>
    </p:spTree>
    <p:extLst>
      <p:ext uri="{BB962C8B-B14F-4D97-AF65-F5344CB8AC3E}">
        <p14:creationId xmlns:p14="http://schemas.microsoft.com/office/powerpoint/2010/main" val="36489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magine che contiene tavolo&#10;&#10;Descrizione generata automaticamente">
            <a:extLst>
              <a:ext uri="{FF2B5EF4-FFF2-40B4-BE49-F238E27FC236}">
                <a16:creationId xmlns:a16="http://schemas.microsoft.com/office/drawing/2014/main" id="{8DF2909D-0EFA-4315-81C7-F54E88D803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920835"/>
            <a:ext cx="10905066" cy="50163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8449762C-D873-4813-9E29-7E5DB872F87D}"/>
              </a:ext>
            </a:extLst>
          </p:cNvPr>
          <p:cNvSpPr txBox="1"/>
          <p:nvPr/>
        </p:nvSpPr>
        <p:spPr>
          <a:xfrm>
            <a:off x="559293" y="550779"/>
            <a:ext cx="3506680" cy="923330"/>
          </a:xfrm>
          <a:prstGeom prst="rect">
            <a:avLst/>
          </a:prstGeom>
          <a:noFill/>
        </p:spPr>
        <p:txBody>
          <a:bodyPr wrap="square">
            <a:spAutoFit/>
          </a:bodyPr>
          <a:lstStyle/>
          <a:p>
            <a:pPr fontAlgn="ctr"/>
            <a:r>
              <a:rPr lang="en-US" b="0" i="0" u="none" strike="noStrike" dirty="0">
                <a:solidFill>
                  <a:srgbClr val="000000"/>
                </a:solidFill>
                <a:effectLst/>
                <a:latin typeface="Montserrat"/>
                <a:hlinkClick r:id="rId3"/>
              </a:rPr>
              <a:t>https://doi.org/10.7326/M20-3012</a:t>
            </a:r>
            <a:endParaRPr lang="en-US" b="0" i="0" dirty="0">
              <a:solidFill>
                <a:srgbClr val="575A5D"/>
              </a:solidFill>
              <a:effectLst/>
              <a:latin typeface="Montserrat"/>
            </a:endParaRPr>
          </a:p>
          <a:p>
            <a:br>
              <a:rPr lang="en-US" b="0" i="0" dirty="0">
                <a:solidFill>
                  <a:srgbClr val="575A5D"/>
                </a:solidFill>
                <a:effectLst/>
                <a:latin typeface="Montserrat"/>
              </a:rPr>
            </a:br>
            <a:endParaRPr lang="it-IT" dirty="0"/>
          </a:p>
        </p:txBody>
      </p:sp>
    </p:spTree>
    <p:extLst>
      <p:ext uri="{BB962C8B-B14F-4D97-AF65-F5344CB8AC3E}">
        <p14:creationId xmlns:p14="http://schemas.microsoft.com/office/powerpoint/2010/main" val="3480017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FCE44096-6597-4581-85CC-1EEE9715A06D}"/>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
        <p:nvSpPr>
          <p:cNvPr id="6" name="Freccia a destra 5">
            <a:extLst>
              <a:ext uri="{FF2B5EF4-FFF2-40B4-BE49-F238E27FC236}">
                <a16:creationId xmlns:a16="http://schemas.microsoft.com/office/drawing/2014/main" id="{1FC12AD9-963D-4A19-A5BC-60433E993669}"/>
              </a:ext>
            </a:extLst>
          </p:cNvPr>
          <p:cNvSpPr/>
          <p:nvPr/>
        </p:nvSpPr>
        <p:spPr>
          <a:xfrm>
            <a:off x="683581" y="3968317"/>
            <a:ext cx="594360" cy="217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7" name="Freccia a destra 6">
            <a:extLst>
              <a:ext uri="{FF2B5EF4-FFF2-40B4-BE49-F238E27FC236}">
                <a16:creationId xmlns:a16="http://schemas.microsoft.com/office/drawing/2014/main" id="{1FC12AD9-963D-4A19-A5BC-60433E993669}"/>
              </a:ext>
            </a:extLst>
          </p:cNvPr>
          <p:cNvSpPr/>
          <p:nvPr/>
        </p:nvSpPr>
        <p:spPr>
          <a:xfrm>
            <a:off x="683581" y="4438835"/>
            <a:ext cx="610532" cy="16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284799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Immagine 6">
            <a:extLst>
              <a:ext uri="{FF2B5EF4-FFF2-40B4-BE49-F238E27FC236}">
                <a16:creationId xmlns:a16="http://schemas.microsoft.com/office/drawing/2014/main" id="{4E57A2CC-12C2-4A44-BF3B-24469925871A}"/>
              </a:ext>
            </a:extLst>
          </p:cNvPr>
          <p:cNvPicPr>
            <a:picLocks noChangeAspect="1"/>
          </p:cNvPicPr>
          <p:nvPr/>
        </p:nvPicPr>
        <p:blipFill>
          <a:blip r:embed="rId2"/>
          <a:stretch>
            <a:fillRect/>
          </a:stretch>
        </p:blipFill>
        <p:spPr>
          <a:xfrm>
            <a:off x="4038604" y="373690"/>
            <a:ext cx="8153396" cy="2884414"/>
          </a:xfrm>
          <a:prstGeom prst="rect">
            <a:avLst/>
          </a:prstGeom>
        </p:spPr>
      </p:pic>
      <p:pic>
        <p:nvPicPr>
          <p:cNvPr id="5" name="Immagine 4">
            <a:extLst>
              <a:ext uri="{FF2B5EF4-FFF2-40B4-BE49-F238E27FC236}">
                <a16:creationId xmlns:a16="http://schemas.microsoft.com/office/drawing/2014/main" id="{A6271503-F4C3-4CA8-B0D4-EEE1875EA26F}"/>
              </a:ext>
            </a:extLst>
          </p:cNvPr>
          <p:cNvPicPr>
            <a:picLocks noChangeAspect="1"/>
          </p:cNvPicPr>
          <p:nvPr/>
        </p:nvPicPr>
        <p:blipFill>
          <a:blip r:embed="rId3"/>
          <a:stretch>
            <a:fillRect/>
          </a:stretch>
        </p:blipFill>
        <p:spPr>
          <a:xfrm>
            <a:off x="4495807" y="3258104"/>
            <a:ext cx="7224713" cy="3284538"/>
          </a:xfrm>
          <a:prstGeom prst="rect">
            <a:avLst/>
          </a:prstGeom>
        </p:spPr>
      </p:pic>
      <p:sp>
        <p:nvSpPr>
          <p:cNvPr id="2" name="Titolo 1">
            <a:extLst>
              <a:ext uri="{FF2B5EF4-FFF2-40B4-BE49-F238E27FC236}">
                <a16:creationId xmlns:a16="http://schemas.microsoft.com/office/drawing/2014/main" id="{6C27F3A8-4242-4CAB-B69F-3650E62D90DF}"/>
              </a:ext>
            </a:extLst>
          </p:cNvPr>
          <p:cNvSpPr>
            <a:spLocks noGrp="1"/>
          </p:cNvSpPr>
          <p:nvPr>
            <p:ph type="ctrTitle"/>
          </p:nvPr>
        </p:nvSpPr>
        <p:spPr>
          <a:xfrm>
            <a:off x="660041" y="2767106"/>
            <a:ext cx="2880828" cy="3071906"/>
          </a:xfrm>
        </p:spPr>
        <p:txBody>
          <a:bodyPr anchor="t">
            <a:normAutofit/>
          </a:bodyPr>
          <a:lstStyle/>
          <a:p>
            <a:pPr algn="l"/>
            <a:r>
              <a:rPr lang="it-IT" sz="3100">
                <a:solidFill>
                  <a:srgbClr val="FFFFFF"/>
                </a:solidFill>
              </a:rPr>
              <a:t>1) Pharmacokinetic Interactions</a:t>
            </a:r>
          </a:p>
        </p:txBody>
      </p:sp>
      <p:sp>
        <p:nvSpPr>
          <p:cNvPr id="3" name="Sottotitolo 2">
            <a:extLst>
              <a:ext uri="{FF2B5EF4-FFF2-40B4-BE49-F238E27FC236}">
                <a16:creationId xmlns:a16="http://schemas.microsoft.com/office/drawing/2014/main" id="{036900F4-DC32-4AD5-A3AA-CD83C0BBFC2B}"/>
              </a:ext>
            </a:extLst>
          </p:cNvPr>
          <p:cNvSpPr>
            <a:spLocks noGrp="1"/>
          </p:cNvSpPr>
          <p:nvPr>
            <p:ph type="subTitle" idx="1"/>
          </p:nvPr>
        </p:nvSpPr>
        <p:spPr>
          <a:xfrm>
            <a:off x="660042" y="806824"/>
            <a:ext cx="2919738" cy="1494117"/>
          </a:xfrm>
        </p:spPr>
        <p:txBody>
          <a:bodyPr anchor="b">
            <a:normAutofit/>
          </a:bodyPr>
          <a:lstStyle/>
          <a:p>
            <a:pPr algn="l"/>
            <a:r>
              <a:rPr lang="it-IT" sz="1700">
                <a:solidFill>
                  <a:srgbClr val="FFFFFF"/>
                </a:solidFill>
              </a:rPr>
              <a:t>https://www.ema.europa.eu/en/documents/scientific-guideline/guideline-investigation-drug-interactions-revision-1_en.pdf</a:t>
            </a:r>
          </a:p>
        </p:txBody>
      </p:sp>
      <p:pic>
        <p:nvPicPr>
          <p:cNvPr id="6" name="Immagine 5">
            <a:extLst>
              <a:ext uri="{FF2B5EF4-FFF2-40B4-BE49-F238E27FC236}">
                <a16:creationId xmlns:a16="http://schemas.microsoft.com/office/drawing/2014/main" id="{51EE4E24-8E2F-4EFE-BEB6-797468011DC8}"/>
              </a:ext>
            </a:extLst>
          </p:cNvPr>
          <p:cNvPicPr>
            <a:picLocks noChangeAspect="1"/>
          </p:cNvPicPr>
          <p:nvPr/>
        </p:nvPicPr>
        <p:blipFill>
          <a:blip r:embed="rId4"/>
          <a:stretch>
            <a:fillRect/>
          </a:stretch>
        </p:blipFill>
        <p:spPr>
          <a:xfrm>
            <a:off x="1457787" y="868439"/>
            <a:ext cx="9525000" cy="3267075"/>
          </a:xfrm>
          <a:prstGeom prst="rect">
            <a:avLst/>
          </a:prstGeom>
        </p:spPr>
      </p:pic>
      <p:pic>
        <p:nvPicPr>
          <p:cNvPr id="9" name="Immagine 8">
            <a:extLst>
              <a:ext uri="{FF2B5EF4-FFF2-40B4-BE49-F238E27FC236}">
                <a16:creationId xmlns:a16="http://schemas.microsoft.com/office/drawing/2014/main" id="{5F66CA3C-C14A-4355-9C1F-B9BD04F7C252}"/>
              </a:ext>
            </a:extLst>
          </p:cNvPr>
          <p:cNvPicPr>
            <a:picLocks noChangeAspect="1"/>
          </p:cNvPicPr>
          <p:nvPr/>
        </p:nvPicPr>
        <p:blipFill>
          <a:blip r:embed="rId5"/>
          <a:stretch>
            <a:fillRect/>
          </a:stretch>
        </p:blipFill>
        <p:spPr>
          <a:xfrm>
            <a:off x="1457787" y="4300564"/>
            <a:ext cx="9486900" cy="1504950"/>
          </a:xfrm>
          <a:prstGeom prst="rect">
            <a:avLst/>
          </a:prstGeom>
        </p:spPr>
      </p:pic>
    </p:spTree>
    <p:extLst>
      <p:ext uri="{BB962C8B-B14F-4D97-AF65-F5344CB8AC3E}">
        <p14:creationId xmlns:p14="http://schemas.microsoft.com/office/powerpoint/2010/main" val="12781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61EFD81-224E-4F78-8856-09DC6EB97C77}"/>
              </a:ext>
            </a:extLst>
          </p:cNvPr>
          <p:cNvSpPr>
            <a:spLocks noGrp="1"/>
          </p:cNvSpPr>
          <p:nvPr>
            <p:ph type="title"/>
          </p:nvPr>
        </p:nvSpPr>
        <p:spPr>
          <a:xfrm>
            <a:off x="1136396" y="447601"/>
            <a:ext cx="4959603" cy="678214"/>
          </a:xfrm>
        </p:spPr>
        <p:txBody>
          <a:bodyPr vert="horz" lIns="91440" tIns="45720" rIns="91440" bIns="45720" rtlCol="0" anchor="b">
            <a:normAutofit/>
          </a:bodyPr>
          <a:lstStyle/>
          <a:p>
            <a:r>
              <a:rPr lang="en-US" sz="4000" kern="1200" dirty="0">
                <a:solidFill>
                  <a:schemeClr val="tx1"/>
                </a:solidFill>
                <a:latin typeface="+mj-lt"/>
                <a:ea typeface="+mj-ea"/>
                <a:cs typeface="+mj-cs"/>
              </a:rPr>
              <a:t>2) </a:t>
            </a:r>
            <a:r>
              <a:rPr lang="en-US" sz="4000" kern="1200" dirty="0" err="1">
                <a:solidFill>
                  <a:schemeClr val="tx1"/>
                </a:solidFill>
                <a:latin typeface="+mj-lt"/>
                <a:ea typeface="+mj-ea"/>
                <a:cs typeface="+mj-cs"/>
              </a:rPr>
              <a:t>Toxicokinetics</a:t>
            </a:r>
            <a:endParaRPr lang="en-US" sz="4000" kern="1200" dirty="0">
              <a:solidFill>
                <a:schemeClr val="tx1"/>
              </a:solidFill>
              <a:latin typeface="+mj-lt"/>
              <a:ea typeface="+mj-ea"/>
              <a:cs typeface="+mj-cs"/>
            </a:endParaRPr>
          </a:p>
        </p:txBody>
      </p:sp>
      <p:sp>
        <p:nvSpPr>
          <p:cNvPr id="7" name="CasellaDiTesto 6">
            <a:extLst>
              <a:ext uri="{FF2B5EF4-FFF2-40B4-BE49-F238E27FC236}">
                <a16:creationId xmlns:a16="http://schemas.microsoft.com/office/drawing/2014/main" id="{F72B4CDF-DBD7-4576-A5F3-971C9228BD5D}"/>
              </a:ext>
            </a:extLst>
          </p:cNvPr>
          <p:cNvSpPr txBox="1"/>
          <p:nvPr/>
        </p:nvSpPr>
        <p:spPr>
          <a:xfrm>
            <a:off x="1136396" y="1466776"/>
            <a:ext cx="4959603" cy="3522569"/>
          </a:xfrm>
          <a:prstGeom prst="rect">
            <a:avLst/>
          </a:prstGeom>
        </p:spPr>
        <p:txBody>
          <a:bodyPr vert="horz" lIns="91440" tIns="45720" rIns="91440" bIns="45720" rtlCol="0" anchor="t">
            <a:noAutofit/>
          </a:bodyPr>
          <a:lstStyle/>
          <a:p>
            <a:pPr>
              <a:lnSpc>
                <a:spcPct val="90000"/>
              </a:lnSpc>
              <a:spcAft>
                <a:spcPts val="600"/>
              </a:spcAft>
            </a:pPr>
            <a:r>
              <a:rPr lang="en-US" sz="1600" dirty="0"/>
              <a:t>“</a:t>
            </a:r>
            <a:r>
              <a:rPr lang="en-US" sz="1600" dirty="0" err="1">
                <a:effectLst/>
              </a:rPr>
              <a:t>Toxicokinetics</a:t>
            </a:r>
            <a:r>
              <a:rPr lang="en-US" sz="1600" dirty="0">
                <a:effectLst/>
              </a:rPr>
              <a:t> is thus an integral part of the non-clinical testing </a:t>
            </a:r>
            <a:r>
              <a:rPr lang="en-US" sz="1600" dirty="0" err="1">
                <a:effectLst/>
              </a:rPr>
              <a:t>programme</a:t>
            </a:r>
            <a:r>
              <a:rPr lang="en-US" sz="1600" dirty="0">
                <a:effectLst/>
              </a:rPr>
              <a:t>; it should enhance the value of the toxicological data generated, both in terms of understanding the toxicity tests and in comparison with clinical data </a:t>
            </a:r>
            <a:r>
              <a:rPr lang="en-US" sz="1600" b="1" dirty="0">
                <a:effectLst/>
              </a:rPr>
              <a:t>as part of the assessment of risk and safety in humans</a:t>
            </a:r>
            <a:r>
              <a:rPr lang="en-US" sz="1600" dirty="0">
                <a:effectLst/>
              </a:rPr>
              <a:t>. Due to its integration into toxicity testing and its bridging character between non-clinical and clinical studies, the focus is primarily on the interpretation of toxicity tests and not on </a:t>
            </a:r>
            <a:r>
              <a:rPr lang="en-US" sz="1600" dirty="0" err="1">
                <a:effectLst/>
              </a:rPr>
              <a:t>characterising</a:t>
            </a:r>
            <a:r>
              <a:rPr lang="en-US" sz="1600" dirty="0">
                <a:effectLst/>
              </a:rPr>
              <a:t> the basic pharmacokinetic parameters of the substance studied. As the development of a pharmaceutical product is a </a:t>
            </a:r>
            <a:r>
              <a:rPr lang="en-US" sz="1600" b="1" dirty="0">
                <a:effectLst/>
              </a:rPr>
              <a:t>dynamic process which involves continuous feed-back between non-clinical and clinical studies</a:t>
            </a:r>
            <a:r>
              <a:rPr lang="en-US" sz="1600" dirty="0">
                <a:effectLst/>
              </a:rPr>
              <a:t>, no rigid detailed procedures for the application of </a:t>
            </a:r>
            <a:r>
              <a:rPr lang="en-US" sz="1600" dirty="0" err="1">
                <a:effectLst/>
              </a:rPr>
              <a:t>toxicokinetics</a:t>
            </a:r>
            <a:r>
              <a:rPr lang="en-US" sz="1600" dirty="0">
                <a:effectLst/>
              </a:rPr>
              <a:t> are recommended. It may not be necessary for toxicokinetic data to be collected in all studies and </a:t>
            </a:r>
            <a:r>
              <a:rPr lang="en-US" sz="1600" b="1" dirty="0">
                <a:effectLst/>
              </a:rPr>
              <a:t>scientific judgement</a:t>
            </a:r>
            <a:r>
              <a:rPr lang="en-US" sz="1600" dirty="0">
                <a:effectLst/>
              </a:rPr>
              <a:t> should dictate when such data may be useful.”</a:t>
            </a:r>
            <a:endParaRPr lang="en-US" sz="1600" dirty="0"/>
          </a:p>
        </p:txBody>
      </p:sp>
      <p:pic>
        <p:nvPicPr>
          <p:cNvPr id="5" name="Segnaposto contenuto 4">
            <a:extLst>
              <a:ext uri="{FF2B5EF4-FFF2-40B4-BE49-F238E27FC236}">
                <a16:creationId xmlns:a16="http://schemas.microsoft.com/office/drawing/2014/main" id="{606425A8-1AB3-4010-9F17-870436D681E7}"/>
              </a:ext>
            </a:extLst>
          </p:cNvPr>
          <p:cNvPicPr>
            <a:picLocks noGrp="1" noChangeAspect="1"/>
          </p:cNvPicPr>
          <p:nvPr>
            <p:ph idx="1"/>
          </p:nvPr>
        </p:nvPicPr>
        <p:blipFill>
          <a:blip r:embed="rId2"/>
          <a:stretch>
            <a:fillRect/>
          </a:stretch>
        </p:blipFill>
        <p:spPr>
          <a:xfrm>
            <a:off x="6512442" y="1466776"/>
            <a:ext cx="5201023" cy="3510690"/>
          </a:xfrm>
          <a:prstGeom prst="rect">
            <a:avLst/>
          </a:prstGeom>
        </p:spPr>
      </p:pic>
      <p:sp>
        <p:nvSpPr>
          <p:cNvPr id="35" name="Rectangle 3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6887133F-D3D1-4AF9-85D1-DD484FBAF8A4}"/>
              </a:ext>
            </a:extLst>
          </p:cNvPr>
          <p:cNvSpPr txBox="1"/>
          <p:nvPr/>
        </p:nvSpPr>
        <p:spPr>
          <a:xfrm>
            <a:off x="6064953" y="202485"/>
            <a:ext cx="6096000" cy="923330"/>
          </a:xfrm>
          <a:prstGeom prst="rect">
            <a:avLst/>
          </a:prstGeom>
          <a:noFill/>
        </p:spPr>
        <p:txBody>
          <a:bodyPr wrap="square">
            <a:spAutoFit/>
          </a:bodyPr>
          <a:lstStyle/>
          <a:p>
            <a:r>
              <a:rPr lang="it-IT" dirty="0"/>
              <a:t>https://www.ema.europa.eu/en/documents/scientific-guideline/ich-s-3-toxicokinetics-guidance-assessing-systemic-exposure-toxicology-studies-step-5_en.pdf</a:t>
            </a:r>
          </a:p>
        </p:txBody>
      </p:sp>
      <p:pic>
        <p:nvPicPr>
          <p:cNvPr id="4" name="Immagine 3">
            <a:extLst>
              <a:ext uri="{FF2B5EF4-FFF2-40B4-BE49-F238E27FC236}">
                <a16:creationId xmlns:a16="http://schemas.microsoft.com/office/drawing/2014/main" id="{579D201B-D532-4D23-B0BE-6764C363D8A7}"/>
              </a:ext>
            </a:extLst>
          </p:cNvPr>
          <p:cNvPicPr>
            <a:picLocks noChangeAspect="1"/>
          </p:cNvPicPr>
          <p:nvPr/>
        </p:nvPicPr>
        <p:blipFill>
          <a:blip r:embed="rId3"/>
          <a:stretch>
            <a:fillRect/>
          </a:stretch>
        </p:blipFill>
        <p:spPr>
          <a:xfrm>
            <a:off x="857996" y="2171740"/>
            <a:ext cx="10792972" cy="1607464"/>
          </a:xfrm>
          <a:prstGeom prst="rect">
            <a:avLst/>
          </a:prstGeom>
        </p:spPr>
      </p:pic>
      <p:pic>
        <p:nvPicPr>
          <p:cNvPr id="8" name="Immagine 7">
            <a:extLst>
              <a:ext uri="{FF2B5EF4-FFF2-40B4-BE49-F238E27FC236}">
                <a16:creationId xmlns:a16="http://schemas.microsoft.com/office/drawing/2014/main" id="{4409EA51-E364-411A-8C16-9D22317F9FD7}"/>
              </a:ext>
            </a:extLst>
          </p:cNvPr>
          <p:cNvPicPr>
            <a:picLocks noChangeAspect="1"/>
          </p:cNvPicPr>
          <p:nvPr/>
        </p:nvPicPr>
        <p:blipFill>
          <a:blip r:embed="rId4"/>
          <a:stretch>
            <a:fillRect/>
          </a:stretch>
        </p:blipFill>
        <p:spPr>
          <a:xfrm>
            <a:off x="771507" y="3648722"/>
            <a:ext cx="10879461" cy="2248351"/>
          </a:xfrm>
          <a:prstGeom prst="rect">
            <a:avLst/>
          </a:prstGeom>
        </p:spPr>
      </p:pic>
    </p:spTree>
    <p:extLst>
      <p:ext uri="{BB962C8B-B14F-4D97-AF65-F5344CB8AC3E}">
        <p14:creationId xmlns:p14="http://schemas.microsoft.com/office/powerpoint/2010/main" val="161864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lowchart: Document 4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EA9740C9-5926-4900-9C12-4E6A5496D640}"/>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a:solidFill>
                  <a:srgbClr val="FFFFFF"/>
                </a:solidFill>
                <a:latin typeface="+mj-lt"/>
                <a:ea typeface="+mj-ea"/>
                <a:cs typeface="+mj-cs"/>
              </a:rPr>
              <a:t>E’ Sicuro al 100% vaccinare I bambini per SarsCov2?</a:t>
            </a:r>
          </a:p>
        </p:txBody>
      </p:sp>
      <p:sp>
        <p:nvSpPr>
          <p:cNvPr id="7" name="CasellaDiTesto 6">
            <a:extLst>
              <a:ext uri="{FF2B5EF4-FFF2-40B4-BE49-F238E27FC236}">
                <a16:creationId xmlns:a16="http://schemas.microsoft.com/office/drawing/2014/main" id="{7073786C-7FAE-4D6B-B755-24060DD7A2C8}"/>
              </a:ext>
            </a:extLst>
          </p:cNvPr>
          <p:cNvSpPr txBox="1"/>
          <p:nvPr/>
        </p:nvSpPr>
        <p:spPr>
          <a:xfrm>
            <a:off x="-1" y="3714750"/>
            <a:ext cx="4225771" cy="1443176"/>
          </a:xfrm>
          <a:prstGeom prst="rect">
            <a:avLst/>
          </a:prstGeom>
          <a:noFill/>
        </p:spPr>
        <p:txBody>
          <a:bodyPr wrap="square" rtlCol="0" anchor="t">
            <a:normAutofit/>
          </a:bodyPr>
          <a:lstStyle/>
          <a:p>
            <a:pPr>
              <a:lnSpc>
                <a:spcPct val="90000"/>
              </a:lnSpc>
              <a:spcAft>
                <a:spcPts val="600"/>
              </a:spcAft>
            </a:pPr>
            <a:r>
              <a:rPr lang="it-IT" sz="1500" b="1" dirty="0"/>
              <a:t>QUESTO ARGOMENTO E’ ESTREMAMENTE DELICATO, IN QUANTO OLTRE AD UN VACCINO PER UN </a:t>
            </a:r>
            <a:r>
              <a:rPr lang="it-IT" sz="1500" b="1" u="sng" dirty="0"/>
              <a:t>NUOVO PATOGENO </a:t>
            </a:r>
            <a:r>
              <a:rPr lang="it-IT" sz="1500" b="1" dirty="0"/>
              <a:t>SONO STATE UTILIZZATE </a:t>
            </a:r>
            <a:r>
              <a:rPr lang="it-IT" sz="1500" b="1" u="sng" dirty="0"/>
              <a:t>TECNOLOGIE VACCINALI MAI USATE FINO AD ORA A TALE SCOPO</a:t>
            </a:r>
          </a:p>
          <a:p>
            <a:pPr marL="457200" indent="-457200">
              <a:lnSpc>
                <a:spcPct val="90000"/>
              </a:lnSpc>
              <a:spcAft>
                <a:spcPts val="600"/>
              </a:spcAft>
              <a:buAutoNum type="alphaLcParenR"/>
            </a:pPr>
            <a:endParaRPr lang="it-IT" sz="1500" i="1" dirty="0">
              <a:solidFill>
                <a:schemeClr val="accent1">
                  <a:lumMod val="75000"/>
                </a:schemeClr>
              </a:solidFill>
            </a:endParaRPr>
          </a:p>
        </p:txBody>
      </p:sp>
      <p:sp>
        <p:nvSpPr>
          <p:cNvPr id="5" name="CasellaDiTesto 4"/>
          <p:cNvSpPr txBox="1"/>
          <p:nvPr/>
        </p:nvSpPr>
        <p:spPr>
          <a:xfrm>
            <a:off x="4526471" y="2069375"/>
            <a:ext cx="1822450" cy="2366963"/>
          </a:xfrm>
          <a:prstGeom prst="rect">
            <a:avLst/>
          </a:prstGeom>
          <a:noFill/>
        </p:spPr>
        <p:txBody>
          <a:bodyPr wrap="square" rtlCol="0" anchor="t">
            <a:normAutofit/>
          </a:bodyPr>
          <a:lstStyle/>
          <a:p>
            <a:pPr>
              <a:lnSpc>
                <a:spcPct val="90000"/>
              </a:lnSpc>
              <a:spcAft>
                <a:spcPts val="600"/>
              </a:spcAft>
            </a:pPr>
            <a:r>
              <a:rPr lang="it-IT" b="1" dirty="0"/>
              <a:t>Dalla loro scoperta, i vaccini hanno subito notevoli sviluppi, e ad oggi le tipologie di vaccini approvate ed utilizzate sono:</a:t>
            </a:r>
          </a:p>
        </p:txBody>
      </p:sp>
      <p:sp>
        <p:nvSpPr>
          <p:cNvPr id="2" name="CasellaDiTesto 1"/>
          <p:cNvSpPr txBox="1"/>
          <p:nvPr/>
        </p:nvSpPr>
        <p:spPr>
          <a:xfrm>
            <a:off x="6078538" y="639763"/>
            <a:ext cx="5475288" cy="5578475"/>
          </a:xfrm>
          <a:prstGeom prst="rect">
            <a:avLst/>
          </a:prstGeom>
        </p:spPr>
        <p:txBody>
          <a:bodyPr vert="horz" wrap="square" lIns="91440" tIns="45720" rIns="91440" bIns="45720" rtlCol="0" anchor="t">
            <a:normAutofit/>
          </a:bodyPr>
          <a:lstStyle/>
          <a:p>
            <a:pPr algn="ctr">
              <a:lnSpc>
                <a:spcPct val="90000"/>
              </a:lnSpc>
              <a:spcAft>
                <a:spcPts val="600"/>
              </a:spcAft>
            </a:pPr>
            <a:r>
              <a:rPr lang="en-US" sz="1500" dirty="0"/>
              <a:t>TIPOLOGIE DI VACCINI</a:t>
            </a:r>
          </a:p>
          <a:p>
            <a:pPr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b="1" i="1" dirty="0" err="1"/>
              <a:t>organismi</a:t>
            </a:r>
            <a:r>
              <a:rPr lang="en-US" sz="1500" b="1" i="1" dirty="0"/>
              <a:t> </a:t>
            </a:r>
            <a:r>
              <a:rPr lang="en-US" sz="1500" b="1" i="1" dirty="0" err="1"/>
              <a:t>attenuati</a:t>
            </a:r>
            <a:r>
              <a:rPr lang="en-US" sz="1500" b="1" dirty="0"/>
              <a:t> </a:t>
            </a:r>
            <a:r>
              <a:rPr lang="en-US" sz="1500" dirty="0">
                <a:sym typeface="Wingdings" panose="05000000000000000000" pitchFamily="2" charset="2"/>
              </a:rPr>
              <a:t> </a:t>
            </a:r>
            <a:r>
              <a:rPr lang="en-US" sz="1500" dirty="0"/>
              <a:t>come </a:t>
            </a:r>
            <a:r>
              <a:rPr lang="en-US" sz="1500" dirty="0" err="1"/>
              <a:t>i</a:t>
            </a:r>
            <a:r>
              <a:rPr lang="en-US" sz="1500" dirty="0"/>
              <a:t> </a:t>
            </a:r>
            <a:r>
              <a:rPr lang="en-US" sz="1500" dirty="0" err="1"/>
              <a:t>vaccini</a:t>
            </a:r>
            <a:r>
              <a:rPr lang="en-US" sz="1500" dirty="0"/>
              <a:t> per la </a:t>
            </a:r>
            <a:r>
              <a:rPr lang="en-US" sz="1500" dirty="0" err="1">
                <a:hlinkClick r:id="rId2" tooltip="Poliomielite"/>
              </a:rPr>
              <a:t>poliomielite</a:t>
            </a:r>
            <a:r>
              <a:rPr lang="en-US" sz="1500" dirty="0"/>
              <a:t> di </a:t>
            </a:r>
            <a:r>
              <a:rPr lang="en-US" sz="1500" dirty="0">
                <a:hlinkClick r:id="rId3" tooltip="Vaccino antipoliomielite"/>
              </a:rPr>
              <a:t>Sabin (OPV)</a:t>
            </a:r>
            <a:r>
              <a:rPr lang="en-US" sz="1500" baseline="30000" dirty="0">
                <a:hlinkClick r:id="rId4"/>
              </a:rPr>
              <a:t>[9]</a:t>
            </a:r>
            <a:r>
              <a:rPr lang="en-US" sz="1500" dirty="0"/>
              <a:t>, </a:t>
            </a:r>
            <a:r>
              <a:rPr lang="en-US" sz="1500" dirty="0" err="1">
                <a:hlinkClick r:id="rId5" tooltip="Febbre gialla"/>
              </a:rPr>
              <a:t>febbre</a:t>
            </a:r>
            <a:r>
              <a:rPr lang="en-US" sz="1500" dirty="0">
                <a:hlinkClick r:id="rId5" tooltip="Febbre gialla"/>
              </a:rPr>
              <a:t> </a:t>
            </a:r>
            <a:r>
              <a:rPr lang="en-US" sz="1500" dirty="0" err="1">
                <a:hlinkClick r:id="rId5" tooltip="Febbre gialla"/>
              </a:rPr>
              <a:t>Gialla</a:t>
            </a:r>
            <a:r>
              <a:rPr lang="en-US" sz="1500" dirty="0"/>
              <a:t>, </a:t>
            </a:r>
            <a:r>
              <a:rPr lang="en-US" sz="1500" dirty="0" err="1">
                <a:hlinkClick r:id="rId6" tooltip="Morbillo"/>
              </a:rPr>
              <a:t>morbillo</a:t>
            </a:r>
            <a:r>
              <a:rPr lang="en-US" sz="1500" dirty="0"/>
              <a:t>, </a:t>
            </a:r>
            <a:r>
              <a:rPr lang="en-US" sz="1500" dirty="0" err="1">
                <a:hlinkClick r:id="rId7" tooltip="Parotite"/>
              </a:rPr>
              <a:t>parotite</a:t>
            </a:r>
            <a:r>
              <a:rPr lang="en-US" sz="1500" dirty="0"/>
              <a:t>, </a:t>
            </a:r>
            <a:r>
              <a:rPr lang="en-US" sz="1500" dirty="0" err="1">
                <a:hlinkClick r:id="rId8" tooltip="Rosolia"/>
              </a:rPr>
              <a:t>rosolia</a:t>
            </a:r>
            <a:r>
              <a:rPr lang="en-US" sz="1500" dirty="0"/>
              <a:t>, </a:t>
            </a:r>
            <a:r>
              <a:rPr lang="en-US" sz="1500" dirty="0">
                <a:hlinkClick r:id="rId9" tooltip="Varicella"/>
              </a:rPr>
              <a:t>varicella</a:t>
            </a:r>
            <a:r>
              <a:rPr lang="en-US" sz="1500" dirty="0"/>
              <a:t>, </a:t>
            </a:r>
            <a:r>
              <a:rPr lang="en-US" sz="1500" dirty="0">
                <a:hlinkClick r:id="rId10" tooltip="Rotavirus"/>
              </a:rPr>
              <a:t>rotavirus</a:t>
            </a:r>
            <a:r>
              <a:rPr lang="en-US" sz="1500" dirty="0"/>
              <a:t> e </a:t>
            </a:r>
            <a:r>
              <a:rPr lang="en-US" sz="1500" dirty="0" err="1">
                <a:hlinkClick r:id="rId11" tooltip="Vaiolo"/>
              </a:rPr>
              <a:t>vaiolo</a:t>
            </a:r>
            <a:r>
              <a:rPr lang="en-US" sz="1500" dirty="0"/>
              <a:t>.</a:t>
            </a:r>
          </a:p>
          <a:p>
            <a:pPr marL="285750" indent="-228600">
              <a:lnSpc>
                <a:spcPct val="90000"/>
              </a:lnSpc>
              <a:spcAft>
                <a:spcPts val="600"/>
              </a:spcAft>
              <a:buFont typeface="Arial" panose="020B0604020202020204" pitchFamily="34" charset="0"/>
              <a:buChar char="•"/>
            </a:pPr>
            <a:r>
              <a:rPr lang="en-US" sz="1500" b="1" i="1" dirty="0" err="1"/>
              <a:t>organismi</a:t>
            </a:r>
            <a:r>
              <a:rPr lang="en-US" sz="1500" b="1" i="1" dirty="0"/>
              <a:t> </a:t>
            </a:r>
            <a:r>
              <a:rPr lang="en-US" sz="1500" b="1" i="1" dirty="0" err="1"/>
              <a:t>inattivati</a:t>
            </a:r>
            <a:r>
              <a:rPr lang="en-US" sz="1500" b="1" i="1" dirty="0"/>
              <a:t> o </a:t>
            </a:r>
            <a:r>
              <a:rPr lang="en-US" sz="1500" b="1" i="1" dirty="0" err="1"/>
              <a:t>uccisi</a:t>
            </a:r>
            <a:r>
              <a:rPr lang="en-US" sz="1500" b="1" dirty="0"/>
              <a:t> </a:t>
            </a:r>
            <a:r>
              <a:rPr lang="en-US" sz="1500" dirty="0">
                <a:sym typeface="Wingdings" panose="05000000000000000000" pitchFamily="2" charset="2"/>
              </a:rPr>
              <a:t> </a:t>
            </a:r>
            <a:r>
              <a:rPr lang="en-US" sz="1500" dirty="0"/>
              <a:t>come </a:t>
            </a:r>
            <a:r>
              <a:rPr lang="en-US" sz="1500" dirty="0" err="1"/>
              <a:t>i</a:t>
            </a:r>
            <a:r>
              <a:rPr lang="en-US" sz="1500" dirty="0"/>
              <a:t> </a:t>
            </a:r>
            <a:r>
              <a:rPr lang="en-US" sz="1500" dirty="0" err="1"/>
              <a:t>vaccini</a:t>
            </a:r>
            <a:r>
              <a:rPr lang="en-US" sz="1500" dirty="0"/>
              <a:t> per la </a:t>
            </a:r>
            <a:r>
              <a:rPr lang="en-US" sz="1500" dirty="0" err="1">
                <a:hlinkClick r:id="rId12" tooltip="Rabbia"/>
              </a:rPr>
              <a:t>rabbia</a:t>
            </a:r>
            <a:r>
              <a:rPr lang="en-US" sz="1500" dirty="0"/>
              <a:t>, </a:t>
            </a:r>
            <a:r>
              <a:rPr lang="en-US" sz="1500" dirty="0" err="1"/>
              <a:t>l'</a:t>
            </a:r>
            <a:r>
              <a:rPr lang="en-US" sz="1500" dirty="0" err="1">
                <a:hlinkClick r:id="rId13" tooltip="Vaccino antipoliomielite"/>
              </a:rPr>
              <a:t>antipoliomielite</a:t>
            </a:r>
            <a:r>
              <a:rPr lang="en-US" sz="1500" dirty="0">
                <a:hlinkClick r:id="rId13" tooltip="Vaccino antipoliomielite"/>
              </a:rPr>
              <a:t> di Salk (IPV)</a:t>
            </a:r>
            <a:r>
              <a:rPr lang="en-US" sz="1500" baseline="30000" dirty="0">
                <a:hlinkClick r:id="rId4"/>
              </a:rPr>
              <a:t>[9]</a:t>
            </a:r>
            <a:r>
              <a:rPr lang="en-US" sz="1500" dirty="0"/>
              <a:t>, </a:t>
            </a:r>
            <a:r>
              <a:rPr lang="en-US" sz="1500" dirty="0" err="1">
                <a:hlinkClick r:id="rId14" tooltip="Vaccino antinfluenzale"/>
              </a:rPr>
              <a:t>antinfluenzali</a:t>
            </a:r>
            <a:r>
              <a:rPr lang="en-US" sz="1500" dirty="0"/>
              <a:t>, </a:t>
            </a:r>
            <a:r>
              <a:rPr lang="en-US" sz="1500" dirty="0" err="1">
                <a:hlinkClick r:id="rId15" tooltip="Pertosse"/>
              </a:rPr>
              <a:t>pertosse</a:t>
            </a:r>
            <a:r>
              <a:rPr lang="en-US" sz="1500" dirty="0"/>
              <a:t>, </a:t>
            </a:r>
            <a:r>
              <a:rPr lang="en-US" sz="1500" dirty="0" err="1">
                <a:hlinkClick r:id="rId16" tooltip="Colera"/>
              </a:rPr>
              <a:t>colera</a:t>
            </a:r>
            <a:r>
              <a:rPr lang="en-US" sz="1500" dirty="0"/>
              <a:t>, </a:t>
            </a:r>
            <a:r>
              <a:rPr lang="en-US" sz="1500" dirty="0" err="1">
                <a:hlinkClick r:id="rId17" tooltip="Epatite A"/>
              </a:rPr>
              <a:t>epatite</a:t>
            </a:r>
            <a:r>
              <a:rPr lang="en-US" sz="1500" dirty="0">
                <a:hlinkClick r:id="rId17" tooltip="Epatite A"/>
              </a:rPr>
              <a:t> A</a:t>
            </a:r>
            <a:r>
              <a:rPr lang="en-US" sz="1500" dirty="0"/>
              <a:t>, </a:t>
            </a:r>
            <a:r>
              <a:rPr lang="en-US" sz="1500" dirty="0" err="1">
                <a:hlinkClick r:id="rId18" tooltip="Febbre tifoide"/>
              </a:rPr>
              <a:t>febbre</a:t>
            </a:r>
            <a:r>
              <a:rPr lang="en-US" sz="1500" dirty="0">
                <a:hlinkClick r:id="rId18" tooltip="Febbre tifoide"/>
              </a:rPr>
              <a:t> </a:t>
            </a:r>
            <a:r>
              <a:rPr lang="en-US" sz="1500" dirty="0" err="1">
                <a:hlinkClick r:id="rId18" tooltip="Febbre tifoide"/>
              </a:rPr>
              <a:t>tifoide</a:t>
            </a:r>
            <a:r>
              <a:rPr lang="en-US" sz="1500" dirty="0"/>
              <a:t> e </a:t>
            </a:r>
            <a:r>
              <a:rPr lang="en-US" sz="1500" dirty="0" err="1">
                <a:hlinkClick r:id="rId19" tooltip="Peste"/>
              </a:rPr>
              <a:t>peste</a:t>
            </a:r>
            <a:r>
              <a:rPr lang="en-US" sz="1500" dirty="0"/>
              <a:t>;</a:t>
            </a:r>
          </a:p>
          <a:p>
            <a:pPr marL="285750" indent="-228600">
              <a:lnSpc>
                <a:spcPct val="90000"/>
              </a:lnSpc>
              <a:spcAft>
                <a:spcPts val="600"/>
              </a:spcAft>
              <a:buFont typeface="Arial" panose="020B0604020202020204" pitchFamily="34" charset="0"/>
              <a:buChar char="•"/>
            </a:pPr>
            <a:r>
              <a:rPr lang="en-US" sz="1500" b="1" i="1" dirty="0" err="1"/>
              <a:t>antigeni</a:t>
            </a:r>
            <a:r>
              <a:rPr lang="en-US" sz="1500" b="1" i="1" dirty="0"/>
              <a:t> </a:t>
            </a:r>
            <a:r>
              <a:rPr lang="en-US" sz="1500" b="1" i="1" dirty="0" err="1"/>
              <a:t>purificati</a:t>
            </a:r>
            <a:r>
              <a:rPr lang="en-US" sz="1500" b="1" dirty="0"/>
              <a:t> (o </a:t>
            </a:r>
            <a:r>
              <a:rPr lang="en-US" sz="1500" b="1" i="1" dirty="0" err="1"/>
              <a:t>vaccini</a:t>
            </a:r>
            <a:r>
              <a:rPr lang="en-US" sz="1500" b="1" i="1" dirty="0"/>
              <a:t> a </a:t>
            </a:r>
            <a:r>
              <a:rPr lang="en-US" sz="1500" b="1" i="1" dirty="0" err="1"/>
              <a:t>subunità</a:t>
            </a:r>
            <a:r>
              <a:rPr lang="en-US" sz="1500" dirty="0"/>
              <a:t>), </a:t>
            </a:r>
            <a:r>
              <a:rPr lang="en-US" sz="1500" dirty="0">
                <a:sym typeface="Wingdings" panose="05000000000000000000" pitchFamily="2" charset="2"/>
              </a:rPr>
              <a:t> </a:t>
            </a:r>
            <a:r>
              <a:rPr lang="en-US" sz="1500" dirty="0"/>
              <a:t>come </a:t>
            </a:r>
            <a:r>
              <a:rPr lang="en-US" sz="1500" dirty="0" err="1"/>
              <a:t>i</a:t>
            </a:r>
            <a:r>
              <a:rPr lang="en-US" sz="1500" dirty="0"/>
              <a:t> </a:t>
            </a:r>
            <a:r>
              <a:rPr lang="en-US" sz="1500" dirty="0" err="1"/>
              <a:t>vaccini</a:t>
            </a:r>
            <a:r>
              <a:rPr lang="en-US" sz="1500" dirty="0"/>
              <a:t> (</a:t>
            </a:r>
            <a:r>
              <a:rPr lang="en-US" sz="1500" dirty="0" err="1"/>
              <a:t>costituiti</a:t>
            </a:r>
            <a:r>
              <a:rPr lang="en-US" sz="1500" dirty="0"/>
              <a:t> da </a:t>
            </a:r>
            <a:r>
              <a:rPr lang="en-US" sz="1500" dirty="0" err="1">
                <a:hlinkClick r:id="rId20" tooltip="Anatossina"/>
              </a:rPr>
              <a:t>anatossine</a:t>
            </a:r>
            <a:r>
              <a:rPr lang="en-US" sz="1500" dirty="0"/>
              <a:t>) </a:t>
            </a:r>
            <a:r>
              <a:rPr lang="en-US" sz="1500" dirty="0" err="1"/>
              <a:t>contro</a:t>
            </a:r>
            <a:r>
              <a:rPr lang="en-US" sz="1500" dirty="0"/>
              <a:t> il </a:t>
            </a:r>
            <a:r>
              <a:rPr lang="en-US" sz="1500" dirty="0" err="1">
                <a:hlinkClick r:id="rId21" tooltip="Tetano"/>
              </a:rPr>
              <a:t>tetano</a:t>
            </a:r>
            <a:r>
              <a:rPr lang="en-US" sz="1500" dirty="0"/>
              <a:t> o la </a:t>
            </a:r>
            <a:r>
              <a:rPr lang="en-US" sz="1500" dirty="0" err="1">
                <a:hlinkClick r:id="rId22" tooltip="Difterite"/>
              </a:rPr>
              <a:t>difterite</a:t>
            </a:r>
            <a:r>
              <a:rPr lang="en-US" sz="1500" dirty="0"/>
              <a:t>;</a:t>
            </a:r>
          </a:p>
          <a:p>
            <a:pPr marL="285750" indent="-228600">
              <a:lnSpc>
                <a:spcPct val="90000"/>
              </a:lnSpc>
              <a:spcAft>
                <a:spcPts val="600"/>
              </a:spcAft>
              <a:buFont typeface="Arial" panose="020B0604020202020204" pitchFamily="34" charset="0"/>
              <a:buChar char="•"/>
            </a:pPr>
            <a:r>
              <a:rPr lang="en-US" sz="1500" b="1" i="1" dirty="0" err="1"/>
              <a:t>antigeni</a:t>
            </a:r>
            <a:r>
              <a:rPr lang="en-US" sz="1500" b="1" i="1" dirty="0"/>
              <a:t> </a:t>
            </a:r>
            <a:r>
              <a:rPr lang="en-US" sz="1500" b="1" i="1" dirty="0" err="1"/>
              <a:t>ricombinanti</a:t>
            </a:r>
            <a:r>
              <a:rPr lang="en-US" sz="1500" b="1" i="1" dirty="0"/>
              <a:t> e </a:t>
            </a:r>
            <a:r>
              <a:rPr lang="en-US" sz="1500" b="1" i="1" dirty="0" err="1"/>
              <a:t>peptidi</a:t>
            </a:r>
            <a:r>
              <a:rPr lang="en-US" sz="1500" b="1" i="1" dirty="0"/>
              <a:t> </a:t>
            </a:r>
            <a:r>
              <a:rPr lang="en-US" sz="1500" b="1" i="1" dirty="0" err="1"/>
              <a:t>sintetici</a:t>
            </a:r>
            <a:r>
              <a:rPr lang="en-US" sz="1500" b="1" dirty="0"/>
              <a:t> </a:t>
            </a:r>
            <a:r>
              <a:rPr lang="en-US" sz="1500" dirty="0">
                <a:sym typeface="Wingdings" panose="05000000000000000000" pitchFamily="2" charset="2"/>
              </a:rPr>
              <a:t> </a:t>
            </a:r>
            <a:r>
              <a:rPr lang="en-US" sz="1500" dirty="0"/>
              <a:t>come il </a:t>
            </a:r>
            <a:r>
              <a:rPr lang="en-US" sz="1500" dirty="0" err="1"/>
              <a:t>vaccino</a:t>
            </a:r>
            <a:r>
              <a:rPr lang="en-US" sz="1500" dirty="0"/>
              <a:t> </a:t>
            </a:r>
            <a:r>
              <a:rPr lang="en-US" sz="1500" dirty="0" err="1"/>
              <a:t>contro</a:t>
            </a:r>
            <a:r>
              <a:rPr lang="en-US" sz="1500" dirty="0"/>
              <a:t> </a:t>
            </a:r>
            <a:r>
              <a:rPr lang="en-US" sz="1500" dirty="0" err="1"/>
              <a:t>l'</a:t>
            </a:r>
            <a:r>
              <a:rPr lang="en-US" sz="1500" dirty="0" err="1">
                <a:hlinkClick r:id="rId23" tooltip="Epatite B"/>
              </a:rPr>
              <a:t>epatite</a:t>
            </a:r>
            <a:r>
              <a:rPr lang="en-US" sz="1500" dirty="0">
                <a:hlinkClick r:id="rId23" tooltip="Epatite B"/>
              </a:rPr>
              <a:t> B</a:t>
            </a:r>
            <a:r>
              <a:rPr lang="en-US" sz="1500" dirty="0"/>
              <a:t>;</a:t>
            </a:r>
          </a:p>
          <a:p>
            <a:pPr marL="285750" indent="-228600">
              <a:lnSpc>
                <a:spcPct val="90000"/>
              </a:lnSpc>
              <a:spcAft>
                <a:spcPts val="600"/>
              </a:spcAft>
              <a:buFont typeface="Arial" panose="020B0604020202020204" pitchFamily="34" charset="0"/>
              <a:buChar char="•"/>
            </a:pPr>
            <a:r>
              <a:rPr lang="en-US" sz="1500" b="1" i="1" dirty="0"/>
              <a:t>carriers </a:t>
            </a:r>
            <a:r>
              <a:rPr lang="en-US" sz="1500" b="1" i="1" dirty="0" err="1"/>
              <a:t>proteici</a:t>
            </a:r>
            <a:r>
              <a:rPr lang="en-US" sz="1500" b="1" i="1" dirty="0"/>
              <a:t> </a:t>
            </a:r>
            <a:r>
              <a:rPr lang="en-US" sz="1500" b="1" i="1" dirty="0" err="1"/>
              <a:t>coniugati</a:t>
            </a:r>
            <a:r>
              <a:rPr lang="en-US" sz="1500" b="1" i="1" dirty="0"/>
              <a:t> </a:t>
            </a:r>
            <a:r>
              <a:rPr lang="en-US" sz="1500" b="1" i="1" dirty="0" err="1"/>
              <a:t>agli</a:t>
            </a:r>
            <a:r>
              <a:rPr lang="en-US" sz="1500" b="1" i="1" dirty="0"/>
              <a:t> </a:t>
            </a:r>
            <a:r>
              <a:rPr lang="en-US" sz="1500" b="1" i="1" dirty="0" err="1"/>
              <a:t>antigeni</a:t>
            </a:r>
            <a:r>
              <a:rPr lang="en-US" sz="1500" dirty="0"/>
              <a:t> </a:t>
            </a:r>
            <a:r>
              <a:rPr lang="en-US" sz="1500" dirty="0">
                <a:sym typeface="Wingdings" panose="05000000000000000000" pitchFamily="2" charset="2"/>
              </a:rPr>
              <a:t> </a:t>
            </a:r>
            <a:r>
              <a:rPr lang="en-US" sz="1500" dirty="0" err="1"/>
              <a:t>che</a:t>
            </a:r>
            <a:r>
              <a:rPr lang="en-US" sz="1500" dirty="0"/>
              <a:t> </a:t>
            </a:r>
            <a:r>
              <a:rPr lang="en-US" sz="1500" dirty="0" err="1"/>
              <a:t>consentono</a:t>
            </a:r>
            <a:r>
              <a:rPr lang="en-US" sz="1500" dirty="0"/>
              <a:t> una </a:t>
            </a:r>
            <a:r>
              <a:rPr lang="en-US" sz="1500" dirty="0" err="1"/>
              <a:t>maggiore</a:t>
            </a:r>
            <a:r>
              <a:rPr lang="en-US" sz="1500" dirty="0"/>
              <a:t> </a:t>
            </a:r>
            <a:r>
              <a:rPr lang="en-US" sz="1500" dirty="0" err="1"/>
              <a:t>risposta</a:t>
            </a:r>
            <a:r>
              <a:rPr lang="en-US" sz="1500" dirty="0"/>
              <a:t> </a:t>
            </a:r>
            <a:r>
              <a:rPr lang="en-US" sz="1500" dirty="0" err="1"/>
              <a:t>immunitaria</a:t>
            </a:r>
            <a:r>
              <a:rPr lang="en-US" sz="1500" dirty="0"/>
              <a:t> e </a:t>
            </a:r>
            <a:r>
              <a:rPr lang="en-US" sz="1500" dirty="0" err="1"/>
              <a:t>vengono</a:t>
            </a:r>
            <a:r>
              <a:rPr lang="en-US" sz="1500" dirty="0"/>
              <a:t> </a:t>
            </a:r>
            <a:r>
              <a:rPr lang="en-US" sz="1500" dirty="0" err="1"/>
              <a:t>spesso</a:t>
            </a:r>
            <a:r>
              <a:rPr lang="en-US" sz="1500" dirty="0"/>
              <a:t> </a:t>
            </a:r>
            <a:r>
              <a:rPr lang="en-US" sz="1500" dirty="0" err="1"/>
              <a:t>utilizzati</a:t>
            </a:r>
            <a:r>
              <a:rPr lang="en-US" sz="1500" dirty="0"/>
              <a:t> </a:t>
            </a:r>
            <a:r>
              <a:rPr lang="en-US" sz="1500" dirty="0" err="1"/>
              <a:t>nei</a:t>
            </a:r>
            <a:r>
              <a:rPr lang="en-US" sz="1500" dirty="0"/>
              <a:t> </a:t>
            </a:r>
            <a:r>
              <a:rPr lang="en-US" sz="1500" dirty="0" err="1"/>
              <a:t>vaccini</a:t>
            </a:r>
            <a:r>
              <a:rPr lang="en-US" sz="1500" dirty="0"/>
              <a:t> </a:t>
            </a:r>
            <a:r>
              <a:rPr lang="en-US" sz="1500" dirty="0" err="1"/>
              <a:t>contenenti</a:t>
            </a:r>
            <a:r>
              <a:rPr lang="en-US" sz="1500" dirty="0"/>
              <a:t> </a:t>
            </a:r>
            <a:r>
              <a:rPr lang="en-US" sz="1500" dirty="0" err="1"/>
              <a:t>antigeni</a:t>
            </a:r>
            <a:r>
              <a:rPr lang="en-US" sz="1500" dirty="0"/>
              <a:t> </a:t>
            </a:r>
            <a:r>
              <a:rPr lang="en-US" sz="1500" dirty="0" err="1"/>
              <a:t>polisaccaridici</a:t>
            </a:r>
            <a:r>
              <a:rPr lang="en-US" sz="1500" dirty="0"/>
              <a:t> (</a:t>
            </a:r>
            <a:r>
              <a:rPr lang="en-US" sz="1500" dirty="0" err="1"/>
              <a:t>più</a:t>
            </a:r>
            <a:r>
              <a:rPr lang="en-US" sz="1500" dirty="0"/>
              <a:t> </a:t>
            </a:r>
            <a:r>
              <a:rPr lang="en-US" sz="1500" dirty="0" err="1"/>
              <a:t>difficili</a:t>
            </a:r>
            <a:r>
              <a:rPr lang="en-US" sz="1500" dirty="0"/>
              <a:t> da </a:t>
            </a:r>
            <a:r>
              <a:rPr lang="en-US" sz="1500" dirty="0" err="1"/>
              <a:t>riconoscere</a:t>
            </a:r>
            <a:r>
              <a:rPr lang="en-US" sz="1500" dirty="0"/>
              <a:t> per </a:t>
            </a:r>
            <a:r>
              <a:rPr lang="en-US" sz="1500" dirty="0" err="1"/>
              <a:t>i</a:t>
            </a:r>
            <a:r>
              <a:rPr lang="en-US" sz="1500" dirty="0"/>
              <a:t> </a:t>
            </a:r>
            <a:r>
              <a:rPr lang="en-US" sz="1500" dirty="0" err="1"/>
              <a:t>linfociti</a:t>
            </a:r>
            <a:r>
              <a:rPr lang="en-US" sz="1500" dirty="0"/>
              <a:t>) </a:t>
            </a:r>
            <a:r>
              <a:rPr lang="en-US" sz="1500" dirty="0" err="1"/>
              <a:t>quali</a:t>
            </a:r>
            <a:r>
              <a:rPr lang="en-US" sz="1500" dirty="0"/>
              <a:t> </a:t>
            </a:r>
            <a:r>
              <a:rPr lang="en-US" sz="1500" dirty="0" err="1"/>
              <a:t>quelli</a:t>
            </a:r>
            <a:r>
              <a:rPr lang="en-US" sz="1500" dirty="0"/>
              <a:t> </a:t>
            </a:r>
            <a:r>
              <a:rPr lang="en-US" sz="1500" dirty="0" err="1"/>
              <a:t>contro</a:t>
            </a:r>
            <a:r>
              <a:rPr lang="en-US" sz="1500" dirty="0"/>
              <a:t> </a:t>
            </a:r>
            <a:r>
              <a:rPr lang="en-US" sz="1500" dirty="0" err="1">
                <a:hlinkClick r:id="rId24" tooltip="Neisseria meningitidis"/>
              </a:rPr>
              <a:t>meningococchi</a:t>
            </a:r>
            <a:r>
              <a:rPr lang="en-US" sz="1500" dirty="0"/>
              <a:t>, </a:t>
            </a:r>
            <a:r>
              <a:rPr lang="en-US" sz="1500" dirty="0" err="1">
                <a:hlinkClick r:id="rId25" tooltip="Streptococcus pneumoniae"/>
              </a:rPr>
              <a:t>pneumococchi</a:t>
            </a:r>
            <a:r>
              <a:rPr lang="en-US" sz="1500" dirty="0"/>
              <a:t> ed </a:t>
            </a:r>
            <a:r>
              <a:rPr lang="en-US" sz="1500" dirty="0" err="1">
                <a:hlinkClick r:id="rId26" tooltip="Haemophilus influenzae"/>
              </a:rPr>
              <a:t>Haemophilus</a:t>
            </a:r>
            <a:r>
              <a:rPr lang="en-US" sz="1500" dirty="0">
                <a:hlinkClick r:id="rId26" tooltip="Haemophilus influenzae"/>
              </a:rPr>
              <a:t> influenzae di </a:t>
            </a:r>
            <a:r>
              <a:rPr lang="en-US" sz="1500" dirty="0" err="1">
                <a:hlinkClick r:id="rId26" tooltip="Haemophilus influenzae"/>
              </a:rPr>
              <a:t>tipo</a:t>
            </a:r>
            <a:r>
              <a:rPr lang="en-US" sz="1500" dirty="0">
                <a:hlinkClick r:id="rId26" tooltip="Haemophilus influenzae"/>
              </a:rPr>
              <a:t> B</a:t>
            </a:r>
            <a:r>
              <a:rPr lang="en-US" sz="1500" dirty="0"/>
              <a:t>.</a:t>
            </a:r>
          </a:p>
          <a:p>
            <a:pPr marL="285750" indent="-228600">
              <a:lnSpc>
                <a:spcPct val="90000"/>
              </a:lnSpc>
              <a:spcAft>
                <a:spcPts val="600"/>
              </a:spcAft>
              <a:buFont typeface="Arial" panose="020B0604020202020204" pitchFamily="34" charset="0"/>
              <a:buChar char="•"/>
            </a:pPr>
            <a:r>
              <a:rPr lang="en-US" sz="1500" b="1" i="1" dirty="0"/>
              <a:t>DNA o RNA</a:t>
            </a:r>
            <a:r>
              <a:rPr lang="en-US" sz="1500" b="1" dirty="0"/>
              <a:t>, </a:t>
            </a:r>
            <a:r>
              <a:rPr lang="en-US" sz="1500" dirty="0"/>
              <a:t>come </a:t>
            </a:r>
            <a:r>
              <a:rPr lang="en-US" sz="1500" dirty="0" err="1"/>
              <a:t>diversi</a:t>
            </a:r>
            <a:r>
              <a:rPr lang="en-US" sz="1500" dirty="0"/>
              <a:t> </a:t>
            </a:r>
            <a:r>
              <a:rPr lang="en-US" sz="1500" dirty="0" err="1">
                <a:hlinkClick r:id="rId27" tooltip="Vaccino contro il SARS-CoV-2"/>
              </a:rPr>
              <a:t>vaccini</a:t>
            </a:r>
            <a:r>
              <a:rPr lang="en-US" sz="1500" dirty="0">
                <a:hlinkClick r:id="rId27" tooltip="Vaccino contro il SARS-CoV-2"/>
              </a:rPr>
              <a:t> </a:t>
            </a:r>
            <a:r>
              <a:rPr lang="en-US" sz="1500" dirty="0" err="1">
                <a:hlinkClick r:id="rId27" tooltip="Vaccino contro il SARS-CoV-2"/>
              </a:rPr>
              <a:t>contro</a:t>
            </a:r>
            <a:r>
              <a:rPr lang="en-US" sz="1500" dirty="0">
                <a:hlinkClick r:id="rId27" tooltip="Vaccino contro il SARS-CoV-2"/>
              </a:rPr>
              <a:t> il SARS-CoV2</a:t>
            </a:r>
            <a:r>
              <a:rPr lang="en-US" sz="1500" dirty="0"/>
              <a:t>;</a:t>
            </a:r>
          </a:p>
          <a:p>
            <a:pPr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331542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188246-A5E9-404E-8535-9DF90FD1925A}"/>
              </a:ext>
            </a:extLst>
          </p:cNvPr>
          <p:cNvSpPr>
            <a:spLocks noGrp="1"/>
          </p:cNvSpPr>
          <p:nvPr>
            <p:ph type="title"/>
          </p:nvPr>
        </p:nvSpPr>
        <p:spPr>
          <a:xfrm>
            <a:off x="1136396" y="328473"/>
            <a:ext cx="4959603" cy="697930"/>
          </a:xfrm>
        </p:spPr>
        <p:txBody>
          <a:bodyPr anchor="b">
            <a:normAutofit/>
          </a:bodyPr>
          <a:lstStyle/>
          <a:p>
            <a:r>
              <a:rPr lang="it-IT" sz="4000" dirty="0"/>
              <a:t>3) </a:t>
            </a:r>
            <a:r>
              <a:rPr lang="it-IT" sz="4000" dirty="0" err="1"/>
              <a:t>Genotoxicity</a:t>
            </a:r>
            <a:endParaRPr lang="it-IT" sz="4000" dirty="0"/>
          </a:p>
        </p:txBody>
      </p:sp>
      <p:sp>
        <p:nvSpPr>
          <p:cNvPr id="9" name="Content Placeholder 8">
            <a:extLst>
              <a:ext uri="{FF2B5EF4-FFF2-40B4-BE49-F238E27FC236}">
                <a16:creationId xmlns:a16="http://schemas.microsoft.com/office/drawing/2014/main" id="{003C37D7-C3BD-4A38-9D1F-4836453B283A}"/>
              </a:ext>
            </a:extLst>
          </p:cNvPr>
          <p:cNvSpPr>
            <a:spLocks noGrp="1"/>
          </p:cNvSpPr>
          <p:nvPr>
            <p:ph idx="1"/>
          </p:nvPr>
        </p:nvSpPr>
        <p:spPr>
          <a:xfrm>
            <a:off x="0" y="1354876"/>
            <a:ext cx="6622741" cy="5045496"/>
          </a:xfrm>
        </p:spPr>
        <p:txBody>
          <a:bodyPr anchor="t">
            <a:normAutofit/>
          </a:bodyPr>
          <a:lstStyle/>
          <a:p>
            <a:pPr marL="0" indent="0">
              <a:buNone/>
            </a:pPr>
            <a:endParaRPr lang="en-US" sz="1400" dirty="0">
              <a:effectLst/>
              <a:latin typeface="Arial" panose="020B0604020202020204" pitchFamily="34" charset="0"/>
            </a:endParaRPr>
          </a:p>
          <a:p>
            <a:pPr marL="0" indent="0">
              <a:buNone/>
            </a:pPr>
            <a:r>
              <a:rPr lang="en-US" sz="1400" dirty="0">
                <a:effectLst/>
                <a:latin typeface="Arial" panose="020B0604020202020204" pitchFamily="34" charset="0"/>
              </a:rPr>
              <a:t>Genotoxicity tests can be defined as in vitro and in vivo tests designed to detect compounds that induce genetic damage by various mechanisms. </a:t>
            </a:r>
            <a:r>
              <a:rPr lang="en-US" sz="1400" b="1" dirty="0">
                <a:effectLst/>
                <a:latin typeface="Arial" panose="020B0604020202020204" pitchFamily="34" charset="0"/>
              </a:rPr>
              <a:t>These tests enable hazard identification with respect to damage to DNA and its fixation. </a:t>
            </a:r>
            <a:r>
              <a:rPr lang="en-US" sz="1400" dirty="0">
                <a:effectLst/>
                <a:latin typeface="Arial" panose="020B0604020202020204" pitchFamily="34" charset="0"/>
              </a:rPr>
              <a:t>Fixation of damage to DNA in the form of gene mutations, larger scale chromosomal damage or recombination is generally considered to be essential for heritable effects and in the multi-step process of malignancy, a complex process in which genetic changes might possibly play only a part. Numerical chromosome changes have also been associated with tumorigenesis and can indicate a potential for aneuploidy in germ cells. </a:t>
            </a:r>
            <a:r>
              <a:rPr lang="en-US" sz="1400" b="1" dirty="0">
                <a:effectLst/>
                <a:latin typeface="Arial" panose="020B0604020202020204" pitchFamily="34" charset="0"/>
              </a:rPr>
              <a:t>Compounds that are positive in tests that detect such kinds of damage have the potential to be human carcinogens and/or mutagens</a:t>
            </a:r>
            <a:r>
              <a:rPr lang="en-US" sz="1400" dirty="0">
                <a:effectLst/>
                <a:latin typeface="Arial" panose="020B0604020202020204" pitchFamily="34" charset="0"/>
              </a:rPr>
              <a:t>. Because the relationship between exposure to particular chemicals and carcinogenesis is established for humans, whilst a similar relationship has been difficult to prove for heritable diseases, </a:t>
            </a:r>
            <a:r>
              <a:rPr lang="en-US" sz="1400" b="1" dirty="0">
                <a:effectLst/>
                <a:latin typeface="Arial" panose="020B0604020202020204" pitchFamily="34" charset="0"/>
              </a:rPr>
              <a:t>genotoxicity tests have been used mainly for the prediction of carcinogenicity</a:t>
            </a:r>
            <a:r>
              <a:rPr lang="en-US" sz="1400" dirty="0">
                <a:effectLst/>
                <a:latin typeface="Arial" panose="020B0604020202020204" pitchFamily="34" charset="0"/>
              </a:rPr>
              <a:t>. Nevertheless, because germ line mutations are clearly associated with human disease</a:t>
            </a:r>
            <a:r>
              <a:rPr lang="en-US" sz="1400" b="1" dirty="0">
                <a:effectLst/>
                <a:latin typeface="Arial" panose="020B0604020202020204" pitchFamily="34" charset="0"/>
              </a:rPr>
              <a:t>, the suspicion that a compound might induce heritable effects is considered to be just as serious as the suspicion that a compound might induce cancer. </a:t>
            </a:r>
            <a:r>
              <a:rPr lang="en-US" sz="1400" dirty="0">
                <a:effectLst/>
                <a:latin typeface="Arial" panose="020B0604020202020204" pitchFamily="34" charset="0"/>
              </a:rPr>
              <a:t>In addition, </a:t>
            </a:r>
            <a:r>
              <a:rPr lang="en-US" sz="1400" b="1" dirty="0">
                <a:effectLst/>
                <a:latin typeface="Arial" panose="020B0604020202020204" pitchFamily="34" charset="0"/>
              </a:rPr>
              <a:t>the outcome of genotoxicity tests can be valuable for the interpretation of carcinogenicity studies.</a:t>
            </a:r>
            <a:endParaRPr lang="en-US" sz="2000" b="1" dirty="0"/>
          </a:p>
        </p:txBody>
      </p:sp>
      <p:pic>
        <p:nvPicPr>
          <p:cNvPr id="5" name="Segnaposto contenuto 4">
            <a:extLst>
              <a:ext uri="{FF2B5EF4-FFF2-40B4-BE49-F238E27FC236}">
                <a16:creationId xmlns:a16="http://schemas.microsoft.com/office/drawing/2014/main" id="{018FE544-E6D8-4BB1-86EA-C4F6257C6C92}"/>
              </a:ext>
            </a:extLst>
          </p:cNvPr>
          <p:cNvPicPr>
            <a:picLocks noChangeAspect="1"/>
          </p:cNvPicPr>
          <p:nvPr/>
        </p:nvPicPr>
        <p:blipFill>
          <a:blip r:embed="rId2"/>
          <a:stretch>
            <a:fillRect/>
          </a:stretch>
        </p:blipFill>
        <p:spPr>
          <a:xfrm>
            <a:off x="6512442" y="1615736"/>
            <a:ext cx="5603102" cy="2997659"/>
          </a:xfrm>
          <a:prstGeom prst="rect">
            <a:avLst/>
          </a:prstGeom>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8B5E56FF-3D9B-491B-91FE-5A88A9E6A667}"/>
              </a:ext>
            </a:extLst>
          </p:cNvPr>
          <p:cNvSpPr txBox="1"/>
          <p:nvPr/>
        </p:nvSpPr>
        <p:spPr>
          <a:xfrm>
            <a:off x="6789199" y="77273"/>
            <a:ext cx="6103398" cy="1200329"/>
          </a:xfrm>
          <a:prstGeom prst="rect">
            <a:avLst/>
          </a:prstGeom>
          <a:noFill/>
        </p:spPr>
        <p:txBody>
          <a:bodyPr wrap="square">
            <a:spAutoFit/>
          </a:bodyPr>
          <a:lstStyle/>
          <a:p>
            <a:r>
              <a:rPr lang="it-IT" dirty="0"/>
              <a:t>https://www.ema.europa.eu/en/documents/scientific-guideline/ich-guideline-s2-r1-genotoxicity-testing-data-interpretation-pharmaceuticals-intended-human-use-step_en.pdf</a:t>
            </a:r>
          </a:p>
        </p:txBody>
      </p:sp>
      <p:pic>
        <p:nvPicPr>
          <p:cNvPr id="4" name="Immagine 3">
            <a:extLst>
              <a:ext uri="{FF2B5EF4-FFF2-40B4-BE49-F238E27FC236}">
                <a16:creationId xmlns:a16="http://schemas.microsoft.com/office/drawing/2014/main" id="{157BC09F-B848-4FAE-86E4-8A64B804C86F}"/>
              </a:ext>
            </a:extLst>
          </p:cNvPr>
          <p:cNvPicPr>
            <a:picLocks noChangeAspect="1"/>
          </p:cNvPicPr>
          <p:nvPr/>
        </p:nvPicPr>
        <p:blipFill>
          <a:blip r:embed="rId3"/>
          <a:stretch>
            <a:fillRect/>
          </a:stretch>
        </p:blipFill>
        <p:spPr>
          <a:xfrm>
            <a:off x="875" y="1277602"/>
            <a:ext cx="12191125" cy="3310727"/>
          </a:xfrm>
          <a:prstGeom prst="rect">
            <a:avLst/>
          </a:prstGeom>
        </p:spPr>
      </p:pic>
    </p:spTree>
    <p:extLst>
      <p:ext uri="{BB962C8B-B14F-4D97-AF65-F5344CB8AC3E}">
        <p14:creationId xmlns:p14="http://schemas.microsoft.com/office/powerpoint/2010/main" val="41839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0D6B543-6037-465D-A3D6-AA54242298F6}"/>
              </a:ext>
            </a:extLst>
          </p:cNvPr>
          <p:cNvSpPr>
            <a:spLocks noGrp="1"/>
          </p:cNvSpPr>
          <p:nvPr>
            <p:ph type="title"/>
          </p:nvPr>
        </p:nvSpPr>
        <p:spPr>
          <a:xfrm>
            <a:off x="1136397" y="502022"/>
            <a:ext cx="4959603" cy="631454"/>
          </a:xfrm>
        </p:spPr>
        <p:txBody>
          <a:bodyPr vert="horz" lIns="91440" tIns="45720" rIns="91440" bIns="45720" rtlCol="0" anchor="b">
            <a:normAutofit fontScale="90000"/>
          </a:bodyPr>
          <a:lstStyle/>
          <a:p>
            <a:r>
              <a:rPr lang="en-US" sz="4000" kern="1200" dirty="0">
                <a:solidFill>
                  <a:schemeClr val="tx1"/>
                </a:solidFill>
                <a:latin typeface="+mj-lt"/>
                <a:ea typeface="+mj-ea"/>
                <a:cs typeface="+mj-cs"/>
              </a:rPr>
              <a:t>Is it important?</a:t>
            </a:r>
          </a:p>
        </p:txBody>
      </p:sp>
      <p:sp>
        <p:nvSpPr>
          <p:cNvPr id="7" name="CasellaDiTesto 6">
            <a:extLst>
              <a:ext uri="{FF2B5EF4-FFF2-40B4-BE49-F238E27FC236}">
                <a16:creationId xmlns:a16="http://schemas.microsoft.com/office/drawing/2014/main" id="{55E0B23F-FD2E-4B47-80A9-D30369FDF8C0}"/>
              </a:ext>
            </a:extLst>
          </p:cNvPr>
          <p:cNvSpPr txBox="1"/>
          <p:nvPr/>
        </p:nvSpPr>
        <p:spPr>
          <a:xfrm>
            <a:off x="1136397" y="1302123"/>
            <a:ext cx="4959603" cy="4764874"/>
          </a:xfrm>
          <a:prstGeom prst="rect">
            <a:avLst/>
          </a:prstGeom>
        </p:spPr>
        <p:txBody>
          <a:bodyPr vert="horz" lIns="91440" tIns="45720" rIns="91440" bIns="45720" rtlCol="0" anchor="t">
            <a:normAutofit/>
          </a:bodyPr>
          <a:lstStyle/>
          <a:p>
            <a:pPr>
              <a:lnSpc>
                <a:spcPct val="90000"/>
              </a:lnSpc>
              <a:spcAft>
                <a:spcPts val="600"/>
              </a:spcAft>
            </a:pPr>
            <a:r>
              <a:rPr lang="en-US" dirty="0">
                <a:effectLst/>
              </a:rPr>
              <a:t>“Genetic alterations in somatic and germ cells may play a part in serious health effects, which in principle may occur even with low exposures to certain medicinal products. </a:t>
            </a:r>
            <a:r>
              <a:rPr lang="en-US" b="1" dirty="0">
                <a:effectLst/>
              </a:rPr>
              <a:t>Mutations in germ cells can lead to spontaneous abortions, infertility or heritable damage to the offspring and possibly to the subsequent generations. </a:t>
            </a:r>
            <a:r>
              <a:rPr lang="en-US" dirty="0">
                <a:effectLst/>
              </a:rPr>
              <a:t>To </a:t>
            </a:r>
            <a:r>
              <a:rPr lang="en-US" dirty="0" err="1">
                <a:effectLst/>
              </a:rPr>
              <a:t>minimise</a:t>
            </a:r>
            <a:r>
              <a:rPr lang="en-US" dirty="0">
                <a:effectLst/>
              </a:rPr>
              <a:t> the risk of drug-induced heritable DNA damage and to ensure that genomic integrity of gametes at the time of conception is maintained, patients are generally </a:t>
            </a:r>
            <a:r>
              <a:rPr lang="en-US" b="1" dirty="0">
                <a:effectLst/>
              </a:rPr>
              <a:t>advised to use highly effective contraception during treatment and for an adequate period of time following the end of treatment with genotoxic drugs. </a:t>
            </a:r>
            <a:r>
              <a:rPr lang="en-US" dirty="0">
                <a:effectLst/>
              </a:rPr>
              <a:t>Therefore, clear guidance should be provided by regulators and pharmaceutical companies to healthcare professionals and patients in order to determine the appropriate duration of contraception.”</a:t>
            </a:r>
            <a:endParaRPr lang="en-US" dirty="0"/>
          </a:p>
        </p:txBody>
      </p:sp>
      <p:pic>
        <p:nvPicPr>
          <p:cNvPr id="5" name="Segnaposto contenuto 4">
            <a:extLst>
              <a:ext uri="{FF2B5EF4-FFF2-40B4-BE49-F238E27FC236}">
                <a16:creationId xmlns:a16="http://schemas.microsoft.com/office/drawing/2014/main" id="{52D3A007-0925-400E-8AEB-855936CE60A5}"/>
              </a:ext>
            </a:extLst>
          </p:cNvPr>
          <p:cNvPicPr>
            <a:picLocks noGrp="1" noChangeAspect="1"/>
          </p:cNvPicPr>
          <p:nvPr>
            <p:ph idx="1"/>
          </p:nvPr>
        </p:nvPicPr>
        <p:blipFill>
          <a:blip r:embed="rId2"/>
          <a:stretch>
            <a:fillRect/>
          </a:stretch>
        </p:blipFill>
        <p:spPr>
          <a:xfrm>
            <a:off x="6094732" y="1301696"/>
            <a:ext cx="6092198" cy="3350707"/>
          </a:xfrm>
          <a:prstGeom prst="rect">
            <a:avLst/>
          </a:prstGeom>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52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6EE40B9-639A-40B3-BDE2-F4E165A5735F}"/>
              </a:ext>
            </a:extLst>
          </p:cNvPr>
          <p:cNvSpPr>
            <a:spLocks noGrp="1"/>
          </p:cNvSpPr>
          <p:nvPr>
            <p:ph type="title"/>
          </p:nvPr>
        </p:nvSpPr>
        <p:spPr>
          <a:xfrm>
            <a:off x="4574472" y="206562"/>
            <a:ext cx="3043056" cy="634442"/>
          </a:xfrm>
        </p:spPr>
        <p:txBody>
          <a:bodyPr anchor="b">
            <a:normAutofit fontScale="90000"/>
          </a:bodyPr>
          <a:lstStyle/>
          <a:p>
            <a:r>
              <a:rPr lang="it-IT" sz="4000" dirty="0" err="1"/>
              <a:t>Carcinogenicity</a:t>
            </a:r>
            <a:endParaRPr lang="it-IT" sz="4000" dirty="0"/>
          </a:p>
        </p:txBody>
      </p:sp>
      <p:sp>
        <p:nvSpPr>
          <p:cNvPr id="3" name="Segnaposto contenuto 2">
            <a:extLst>
              <a:ext uri="{FF2B5EF4-FFF2-40B4-BE49-F238E27FC236}">
                <a16:creationId xmlns:a16="http://schemas.microsoft.com/office/drawing/2014/main" id="{0B31080D-1B6B-4A3B-8087-91DBEFA91DB0}"/>
              </a:ext>
            </a:extLst>
          </p:cNvPr>
          <p:cNvSpPr>
            <a:spLocks noGrp="1"/>
          </p:cNvSpPr>
          <p:nvPr>
            <p:ph idx="1"/>
          </p:nvPr>
        </p:nvSpPr>
        <p:spPr>
          <a:xfrm>
            <a:off x="99639" y="1047565"/>
            <a:ext cx="6835806" cy="4935556"/>
          </a:xfrm>
        </p:spPr>
        <p:txBody>
          <a:bodyPr anchor="t">
            <a:noAutofit/>
          </a:bodyPr>
          <a:lstStyle/>
          <a:p>
            <a:pPr marL="0" indent="0">
              <a:buNone/>
            </a:pPr>
            <a:r>
              <a:rPr lang="en-US" sz="1800" dirty="0">
                <a:effectLst/>
                <a:latin typeface="Times New Roman" panose="02020603050405020304" pitchFamily="18" charset="0"/>
              </a:rPr>
              <a:t>The objectives of carcinogenicity studies are to identify a tumorigenic potential in animals and to assess the relevant risk in humans, Any cause for concern derived from laboratory investigations, animal toxicology studies, and data in humans may lead to a need for carcinogenicity studies. The practice of requiring carcinogenicity studies in rodents was instituted for pharmaceuticals that were expected to be administered regularly over a substantial part of a patient's lifetime. The design and interpretation of the results from these studies preceded much of the available current technology to test for genotoxic potential and the more recent advances in technologies to assess systemic exposure. </a:t>
            </a:r>
            <a:r>
              <a:rPr lang="en-US" sz="1800" b="1" dirty="0">
                <a:effectLst/>
                <a:latin typeface="Times New Roman" panose="02020603050405020304" pitchFamily="18" charset="0"/>
              </a:rPr>
              <a:t>These studies also preceded our current understanding of tumorigenesis with non-genotoxic agents. Results from genotoxicity studies, </a:t>
            </a:r>
            <a:r>
              <a:rPr lang="en-US" sz="1800" b="1" dirty="0" err="1">
                <a:effectLst/>
                <a:latin typeface="Times New Roman" panose="02020603050405020304" pitchFamily="18" charset="0"/>
              </a:rPr>
              <a:t>toxicokinetics</a:t>
            </a:r>
            <a:r>
              <a:rPr lang="en-US" sz="1800" b="1" dirty="0">
                <a:effectLst/>
                <a:latin typeface="Times New Roman" panose="02020603050405020304" pitchFamily="18" charset="0"/>
              </a:rPr>
              <a:t>, and mechanistic studies can now be routinely applied in preclinical safety assessment</a:t>
            </a:r>
            <a:r>
              <a:rPr lang="en-US" sz="1800" dirty="0">
                <a:effectLst/>
                <a:latin typeface="Times New Roman" panose="02020603050405020304" pitchFamily="18" charset="0"/>
              </a:rPr>
              <a:t>. These additional data are important </a:t>
            </a:r>
            <a:r>
              <a:rPr lang="en-US" sz="1800" b="1" dirty="0">
                <a:effectLst/>
                <a:latin typeface="Times New Roman" panose="02020603050405020304" pitchFamily="18" charset="0"/>
              </a:rPr>
              <a:t>not only in considering whether to perform carcinogenicity studies but for interpreting study outcomes with respect to relevance for human safety. </a:t>
            </a:r>
            <a:r>
              <a:rPr lang="en-US" sz="1800" dirty="0">
                <a:effectLst/>
                <a:latin typeface="Times New Roman" panose="02020603050405020304" pitchFamily="18" charset="0"/>
              </a:rPr>
              <a:t>Since carcinogenicity studies are time consuming and resource intensive they should only be performed when human exposure warrants the need for information from life-time studies in animals in order to assess carcinogenic potential. </a:t>
            </a:r>
            <a:endParaRPr lang="it-IT" sz="1800" dirty="0"/>
          </a:p>
        </p:txBody>
      </p:sp>
      <p:pic>
        <p:nvPicPr>
          <p:cNvPr id="5" name="Immagine 4">
            <a:extLst>
              <a:ext uri="{FF2B5EF4-FFF2-40B4-BE49-F238E27FC236}">
                <a16:creationId xmlns:a16="http://schemas.microsoft.com/office/drawing/2014/main" id="{D4641A12-5F33-4578-B7C9-187DA37C3F70}"/>
              </a:ext>
            </a:extLst>
          </p:cNvPr>
          <p:cNvPicPr>
            <a:picLocks noChangeAspect="1"/>
          </p:cNvPicPr>
          <p:nvPr/>
        </p:nvPicPr>
        <p:blipFill>
          <a:blip r:embed="rId2"/>
          <a:stretch>
            <a:fillRect/>
          </a:stretch>
        </p:blipFill>
        <p:spPr>
          <a:xfrm>
            <a:off x="7035083" y="1464816"/>
            <a:ext cx="4957638" cy="3148100"/>
          </a:xfrm>
          <a:prstGeom prst="rect">
            <a:avLst/>
          </a:prstGeom>
        </p:spPr>
      </p:pic>
      <p:sp>
        <p:nvSpPr>
          <p:cNvPr id="12" name="Rectangle 11">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541FC7FB-2433-411F-96DA-8B05F04FD796}"/>
              </a:ext>
            </a:extLst>
          </p:cNvPr>
          <p:cNvPicPr>
            <a:picLocks noChangeAspect="1"/>
          </p:cNvPicPr>
          <p:nvPr/>
        </p:nvPicPr>
        <p:blipFill>
          <a:blip r:embed="rId3"/>
          <a:stretch>
            <a:fillRect/>
          </a:stretch>
        </p:blipFill>
        <p:spPr>
          <a:xfrm>
            <a:off x="139021" y="5983688"/>
            <a:ext cx="11913958" cy="874312"/>
          </a:xfrm>
          <a:prstGeom prst="rect">
            <a:avLst/>
          </a:prstGeom>
        </p:spPr>
      </p:pic>
    </p:spTree>
    <p:extLst>
      <p:ext uri="{BB962C8B-B14F-4D97-AF65-F5344CB8AC3E}">
        <p14:creationId xmlns:p14="http://schemas.microsoft.com/office/powerpoint/2010/main" val="29616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7C8393-A8C5-4FBC-8F48-541677D860BA}"/>
              </a:ext>
            </a:extLst>
          </p:cNvPr>
          <p:cNvSpPr>
            <a:spLocks noGrp="1"/>
          </p:cNvSpPr>
          <p:nvPr>
            <p:ph type="title"/>
          </p:nvPr>
        </p:nvSpPr>
        <p:spPr/>
        <p:txBody>
          <a:bodyPr/>
          <a:lstStyle/>
          <a:p>
            <a:pPr algn="ctr"/>
            <a:r>
              <a:rPr lang="it-IT" dirty="0" err="1"/>
              <a:t>Biodistribtion</a:t>
            </a:r>
            <a:r>
              <a:rPr lang="it-IT" dirty="0"/>
              <a:t> in </a:t>
            </a:r>
            <a:r>
              <a:rPr lang="it-IT" dirty="0" err="1"/>
              <a:t>animal</a:t>
            </a:r>
            <a:r>
              <a:rPr lang="it-IT" dirty="0"/>
              <a:t> model</a:t>
            </a:r>
          </a:p>
        </p:txBody>
      </p:sp>
      <p:pic>
        <p:nvPicPr>
          <p:cNvPr id="5" name="Segnaposto contenuto 4">
            <a:extLst>
              <a:ext uri="{FF2B5EF4-FFF2-40B4-BE49-F238E27FC236}">
                <a16:creationId xmlns:a16="http://schemas.microsoft.com/office/drawing/2014/main" id="{1DEC01C7-9CA1-4B22-975B-E7FE3EAA49A7}"/>
              </a:ext>
            </a:extLst>
          </p:cNvPr>
          <p:cNvPicPr>
            <a:picLocks noGrp="1" noChangeAspect="1"/>
          </p:cNvPicPr>
          <p:nvPr>
            <p:ph idx="1"/>
          </p:nvPr>
        </p:nvPicPr>
        <p:blipFill>
          <a:blip r:embed="rId2"/>
          <a:stretch>
            <a:fillRect/>
          </a:stretch>
        </p:blipFill>
        <p:spPr>
          <a:xfrm>
            <a:off x="1964983" y="1825625"/>
            <a:ext cx="8262034" cy="4351338"/>
          </a:xfrm>
        </p:spPr>
      </p:pic>
      <p:sp>
        <p:nvSpPr>
          <p:cNvPr id="13" name="Freccia a destra 12">
            <a:extLst>
              <a:ext uri="{FF2B5EF4-FFF2-40B4-BE49-F238E27FC236}">
                <a16:creationId xmlns:a16="http://schemas.microsoft.com/office/drawing/2014/main" id="{C9F2F6A0-489E-4E44-AAD8-74858E137AE1}"/>
              </a:ext>
            </a:extLst>
          </p:cNvPr>
          <p:cNvSpPr/>
          <p:nvPr/>
        </p:nvSpPr>
        <p:spPr>
          <a:xfrm>
            <a:off x="2419350" y="3972918"/>
            <a:ext cx="551170" cy="259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BD7B4E3B-8575-4E6A-9D1D-77A6FC5D18F8}"/>
              </a:ext>
            </a:extLst>
          </p:cNvPr>
          <p:cNvSpPr/>
          <p:nvPr/>
        </p:nvSpPr>
        <p:spPr>
          <a:xfrm>
            <a:off x="2419349" y="4885757"/>
            <a:ext cx="598796" cy="211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B35FF7EE-D595-457A-B376-143AC83457C9}"/>
              </a:ext>
            </a:extLst>
          </p:cNvPr>
          <p:cNvSpPr/>
          <p:nvPr/>
        </p:nvSpPr>
        <p:spPr>
          <a:xfrm>
            <a:off x="2419349" y="4309961"/>
            <a:ext cx="598795" cy="211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14B11F1E-095A-4D9A-AD8E-33AFBED3C705}"/>
              </a:ext>
            </a:extLst>
          </p:cNvPr>
          <p:cNvPicPr>
            <a:picLocks noChangeAspect="1"/>
          </p:cNvPicPr>
          <p:nvPr/>
        </p:nvPicPr>
        <p:blipFill>
          <a:blip r:embed="rId3"/>
          <a:stretch>
            <a:fillRect/>
          </a:stretch>
        </p:blipFill>
        <p:spPr>
          <a:xfrm>
            <a:off x="1376362" y="365125"/>
            <a:ext cx="9439275" cy="3190875"/>
          </a:xfrm>
          <a:prstGeom prst="rect">
            <a:avLst/>
          </a:prstGeom>
        </p:spPr>
      </p:pic>
      <p:sp>
        <p:nvSpPr>
          <p:cNvPr id="9" name="Freccia a destra 8">
            <a:extLst>
              <a:ext uri="{FF2B5EF4-FFF2-40B4-BE49-F238E27FC236}">
                <a16:creationId xmlns:a16="http://schemas.microsoft.com/office/drawing/2014/main" id="{F94638CA-0270-4B9C-8A5A-9E91916D0BC0}"/>
              </a:ext>
            </a:extLst>
          </p:cNvPr>
          <p:cNvSpPr/>
          <p:nvPr/>
        </p:nvSpPr>
        <p:spPr>
          <a:xfrm>
            <a:off x="2419349" y="5267159"/>
            <a:ext cx="598796" cy="211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809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descr="Immagine che contiene tavolo&#10;&#10;Descrizione generata automaticamente">
            <a:extLst>
              <a:ext uri="{FF2B5EF4-FFF2-40B4-BE49-F238E27FC236}">
                <a16:creationId xmlns:a16="http://schemas.microsoft.com/office/drawing/2014/main" id="{916F3A40-F9B2-4D25-B892-E0FD0721CBB8}"/>
              </a:ext>
            </a:extLst>
          </p:cNvPr>
          <p:cNvPicPr>
            <a:picLocks noGrp="1" noChangeAspect="1"/>
          </p:cNvPicPr>
          <p:nvPr>
            <p:ph idx="1"/>
          </p:nvPr>
        </p:nvPicPr>
        <p:blipFill>
          <a:blip r:embed="rId2"/>
          <a:stretch>
            <a:fillRect/>
          </a:stretch>
        </p:blipFill>
        <p:spPr>
          <a:xfrm>
            <a:off x="815369" y="643466"/>
            <a:ext cx="10561262" cy="5571067"/>
          </a:xfrm>
          <a:prstGeom prst="rect">
            <a:avLst/>
          </a:prstGeom>
        </p:spPr>
      </p:pic>
      <p:sp>
        <p:nvSpPr>
          <p:cNvPr id="6" name="Freccia a destra 5">
            <a:extLst>
              <a:ext uri="{FF2B5EF4-FFF2-40B4-BE49-F238E27FC236}">
                <a16:creationId xmlns:a16="http://schemas.microsoft.com/office/drawing/2014/main" id="{1FC12AD9-963D-4A19-A5BC-60433E993669}"/>
              </a:ext>
            </a:extLst>
          </p:cNvPr>
          <p:cNvSpPr/>
          <p:nvPr/>
        </p:nvSpPr>
        <p:spPr>
          <a:xfrm>
            <a:off x="1311768" y="27924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D826686B-ADA0-468F-8A26-86D12018FF33}"/>
              </a:ext>
            </a:extLst>
          </p:cNvPr>
          <p:cNvSpPr/>
          <p:nvPr/>
        </p:nvSpPr>
        <p:spPr>
          <a:xfrm>
            <a:off x="1311768" y="43741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9913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Segnaposto contenuto 3">
            <a:extLst>
              <a:ext uri="{FF2B5EF4-FFF2-40B4-BE49-F238E27FC236}">
                <a16:creationId xmlns:a16="http://schemas.microsoft.com/office/drawing/2014/main" id="{FA2C5699-4518-4953-8144-DF0736FEEAFD}"/>
              </a:ext>
            </a:extLst>
          </p:cNvPr>
          <p:cNvPicPr>
            <a:picLocks noGrp="1" noChangeAspect="1"/>
          </p:cNvPicPr>
          <p:nvPr>
            <p:ph idx="1"/>
          </p:nvPr>
        </p:nvPicPr>
        <p:blipFill>
          <a:blip r:embed="rId2"/>
          <a:stretch>
            <a:fillRect/>
          </a:stretch>
        </p:blipFill>
        <p:spPr>
          <a:xfrm>
            <a:off x="2788538" y="643468"/>
            <a:ext cx="8346166" cy="5571066"/>
          </a:xfrm>
          <a:prstGeom prst="rect">
            <a:avLst/>
          </a:prstGeom>
        </p:spPr>
      </p:pic>
    </p:spTree>
    <p:extLst>
      <p:ext uri="{BB962C8B-B14F-4D97-AF65-F5344CB8AC3E}">
        <p14:creationId xmlns:p14="http://schemas.microsoft.com/office/powerpoint/2010/main" val="69758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11F815B-311C-4444-85D6-4D9C7E3C8C32}"/>
              </a:ext>
            </a:extLst>
          </p:cNvPr>
          <p:cNvPicPr>
            <a:picLocks noChangeAspect="1"/>
          </p:cNvPicPr>
          <p:nvPr/>
        </p:nvPicPr>
        <p:blipFill>
          <a:blip r:embed="rId2"/>
          <a:stretch>
            <a:fillRect/>
          </a:stretch>
        </p:blipFill>
        <p:spPr>
          <a:xfrm>
            <a:off x="2247900" y="1262062"/>
            <a:ext cx="7696200" cy="4333875"/>
          </a:xfrm>
          <a:prstGeom prst="rect">
            <a:avLst/>
          </a:prstGeom>
        </p:spPr>
      </p:pic>
    </p:spTree>
    <p:extLst>
      <p:ext uri="{BB962C8B-B14F-4D97-AF65-F5344CB8AC3E}">
        <p14:creationId xmlns:p14="http://schemas.microsoft.com/office/powerpoint/2010/main" val="348024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927570F3-1F1D-4CAF-821A-9E7C3010C1E0}"/>
              </a:ext>
            </a:extLst>
          </p:cNvPr>
          <p:cNvPicPr>
            <a:picLocks noChangeAspect="1"/>
          </p:cNvPicPr>
          <p:nvPr/>
        </p:nvPicPr>
        <p:blipFill>
          <a:blip r:embed="rId2"/>
          <a:stretch>
            <a:fillRect/>
          </a:stretch>
        </p:blipFill>
        <p:spPr>
          <a:xfrm>
            <a:off x="2620043" y="1886967"/>
            <a:ext cx="6951913" cy="4327565"/>
          </a:xfrm>
          <a:prstGeom prst="rect">
            <a:avLst/>
          </a:prstGeom>
        </p:spPr>
      </p:pic>
      <p:pic>
        <p:nvPicPr>
          <p:cNvPr id="5" name="Immagine 4">
            <a:extLst>
              <a:ext uri="{FF2B5EF4-FFF2-40B4-BE49-F238E27FC236}">
                <a16:creationId xmlns:a16="http://schemas.microsoft.com/office/drawing/2014/main" id="{9D285E0E-91CC-48C6-B041-EB4A51C458ED}"/>
              </a:ext>
            </a:extLst>
          </p:cNvPr>
          <p:cNvPicPr>
            <a:picLocks noChangeAspect="1"/>
          </p:cNvPicPr>
          <p:nvPr/>
        </p:nvPicPr>
        <p:blipFill>
          <a:blip r:embed="rId3"/>
          <a:stretch>
            <a:fillRect/>
          </a:stretch>
        </p:blipFill>
        <p:spPr>
          <a:xfrm>
            <a:off x="3799796" y="714066"/>
            <a:ext cx="4270668" cy="1259847"/>
          </a:xfrm>
          <a:prstGeom prst="rect">
            <a:avLst/>
          </a:prstGeom>
        </p:spPr>
      </p:pic>
    </p:spTree>
    <p:extLst>
      <p:ext uri="{BB962C8B-B14F-4D97-AF65-F5344CB8AC3E}">
        <p14:creationId xmlns:p14="http://schemas.microsoft.com/office/powerpoint/2010/main" val="287198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8A670D-260D-4895-B4CF-93BAF031693D}"/>
              </a:ext>
            </a:extLst>
          </p:cNvPr>
          <p:cNvPicPr>
            <a:picLocks noChangeAspect="1"/>
          </p:cNvPicPr>
          <p:nvPr/>
        </p:nvPicPr>
        <p:blipFill>
          <a:blip r:embed="rId2"/>
          <a:stretch>
            <a:fillRect/>
          </a:stretch>
        </p:blipFill>
        <p:spPr>
          <a:xfrm>
            <a:off x="0" y="198120"/>
            <a:ext cx="12192000" cy="6461760"/>
          </a:xfrm>
          <a:prstGeom prst="rect">
            <a:avLst/>
          </a:prstGeom>
        </p:spPr>
      </p:pic>
    </p:spTree>
    <p:extLst>
      <p:ext uri="{BB962C8B-B14F-4D97-AF65-F5344CB8AC3E}">
        <p14:creationId xmlns:p14="http://schemas.microsoft.com/office/powerpoint/2010/main" val="301324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3D113E9-6718-44B6-B299-C8657925389A}"/>
              </a:ext>
            </a:extLst>
          </p:cNvPr>
          <p:cNvPicPr>
            <a:picLocks noChangeAspect="1"/>
          </p:cNvPicPr>
          <p:nvPr/>
        </p:nvPicPr>
        <p:blipFill>
          <a:blip r:embed="rId2"/>
          <a:stretch>
            <a:fillRect/>
          </a:stretch>
        </p:blipFill>
        <p:spPr>
          <a:xfrm>
            <a:off x="466363" y="0"/>
            <a:ext cx="11259273" cy="6858000"/>
          </a:xfrm>
          <a:prstGeom prst="rect">
            <a:avLst/>
          </a:prstGeom>
        </p:spPr>
      </p:pic>
    </p:spTree>
    <p:extLst>
      <p:ext uri="{BB962C8B-B14F-4D97-AF65-F5344CB8AC3E}">
        <p14:creationId xmlns:p14="http://schemas.microsoft.com/office/powerpoint/2010/main" val="4849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6C76DC0-5847-497B-981D-142D01A0CF94}"/>
              </a:ext>
            </a:extLst>
          </p:cNvPr>
          <p:cNvPicPr>
            <a:picLocks noChangeAspect="1"/>
          </p:cNvPicPr>
          <p:nvPr/>
        </p:nvPicPr>
        <p:blipFill>
          <a:blip r:embed="rId2"/>
          <a:stretch>
            <a:fillRect/>
          </a:stretch>
        </p:blipFill>
        <p:spPr>
          <a:xfrm>
            <a:off x="174812" y="0"/>
            <a:ext cx="11842376" cy="6858000"/>
          </a:xfrm>
          <a:prstGeom prst="rect">
            <a:avLst/>
          </a:prstGeom>
        </p:spPr>
      </p:pic>
    </p:spTree>
    <p:extLst>
      <p:ext uri="{BB962C8B-B14F-4D97-AF65-F5344CB8AC3E}">
        <p14:creationId xmlns:p14="http://schemas.microsoft.com/office/powerpoint/2010/main" val="394336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C82D644-63FF-42DA-BFAD-62D9B3236149}"/>
              </a:ext>
            </a:extLst>
          </p:cNvPr>
          <p:cNvPicPr>
            <a:picLocks noChangeAspect="1"/>
          </p:cNvPicPr>
          <p:nvPr/>
        </p:nvPicPr>
        <p:blipFill>
          <a:blip r:embed="rId2"/>
          <a:stretch>
            <a:fillRect/>
          </a:stretch>
        </p:blipFill>
        <p:spPr>
          <a:xfrm>
            <a:off x="0" y="8223"/>
            <a:ext cx="12192000" cy="6841554"/>
          </a:xfrm>
          <a:prstGeom prst="rect">
            <a:avLst/>
          </a:prstGeom>
        </p:spPr>
      </p:pic>
    </p:spTree>
    <p:extLst>
      <p:ext uri="{BB962C8B-B14F-4D97-AF65-F5344CB8AC3E}">
        <p14:creationId xmlns:p14="http://schemas.microsoft.com/office/powerpoint/2010/main" val="123776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974020" y="1035303"/>
            <a:ext cx="8256668" cy="5822698"/>
          </a:xfrm>
          <a:prstGeom prst="rect">
            <a:avLst/>
          </a:prstGeom>
        </p:spPr>
      </p:pic>
      <p:pic>
        <p:nvPicPr>
          <p:cNvPr id="4" name="Immagine 3"/>
          <p:cNvPicPr>
            <a:picLocks noChangeAspect="1"/>
          </p:cNvPicPr>
          <p:nvPr/>
        </p:nvPicPr>
        <p:blipFill>
          <a:blip r:embed="rId3"/>
          <a:stretch>
            <a:fillRect/>
          </a:stretch>
        </p:blipFill>
        <p:spPr>
          <a:xfrm>
            <a:off x="2" y="0"/>
            <a:ext cx="4127122" cy="1035302"/>
          </a:xfrm>
          <a:prstGeom prst="rect">
            <a:avLst/>
          </a:prstGeom>
        </p:spPr>
      </p:pic>
      <p:sp>
        <p:nvSpPr>
          <p:cNvPr id="3" name="CasellaDiTesto 2"/>
          <p:cNvSpPr txBox="1"/>
          <p:nvPr/>
        </p:nvSpPr>
        <p:spPr>
          <a:xfrm>
            <a:off x="0" y="1035302"/>
            <a:ext cx="2761129" cy="1200329"/>
          </a:xfrm>
          <a:prstGeom prst="rect">
            <a:avLst/>
          </a:prstGeom>
          <a:noFill/>
        </p:spPr>
        <p:txBody>
          <a:bodyPr wrap="square" rtlCol="0">
            <a:spAutoFit/>
          </a:bodyPr>
          <a:lstStyle/>
          <a:p>
            <a:r>
              <a:rPr lang="it-IT" b="1" dirty="0"/>
              <a:t>EMA: </a:t>
            </a:r>
          </a:p>
          <a:p>
            <a:endParaRPr lang="it-IT" b="1" dirty="0"/>
          </a:p>
          <a:p>
            <a:r>
              <a:rPr lang="it-IT" b="1" dirty="0"/>
              <a:t>NON CI SONO LINEE GUIDA PER VACCINI mRNA</a:t>
            </a:r>
          </a:p>
        </p:txBody>
      </p:sp>
      <p:sp>
        <p:nvSpPr>
          <p:cNvPr id="6" name="Freccia a destra 5">
            <a:extLst>
              <a:ext uri="{FF2B5EF4-FFF2-40B4-BE49-F238E27FC236}">
                <a16:creationId xmlns:a16="http://schemas.microsoft.com/office/drawing/2014/main" id="{FEF27F90-3B71-49F3-AF38-18F3F044F1F9}"/>
              </a:ext>
            </a:extLst>
          </p:cNvPr>
          <p:cNvSpPr/>
          <p:nvPr/>
        </p:nvSpPr>
        <p:spPr>
          <a:xfrm>
            <a:off x="1995612" y="50070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su 4">
            <a:extLst>
              <a:ext uri="{FF2B5EF4-FFF2-40B4-BE49-F238E27FC236}">
                <a16:creationId xmlns:a16="http://schemas.microsoft.com/office/drawing/2014/main" id="{5C8448C5-6FDB-42AC-9712-53AABC559537}"/>
              </a:ext>
            </a:extLst>
          </p:cNvPr>
          <p:cNvSpPr/>
          <p:nvPr/>
        </p:nvSpPr>
        <p:spPr>
          <a:xfrm>
            <a:off x="1138248" y="235480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64105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1279</Words>
  <Application>Microsoft Office PowerPoint</Application>
  <PresentationFormat>Widescreen</PresentationFormat>
  <Paragraphs>36</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Calibri Light</vt:lpstr>
      <vt:lpstr>Montserrat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 Pharmacokinetic Interactions</vt:lpstr>
      <vt:lpstr>2) Toxicokinetics</vt:lpstr>
      <vt:lpstr>3) Genotoxicity</vt:lpstr>
      <vt:lpstr>Is it important?</vt:lpstr>
      <vt:lpstr>Carcinogenicity</vt:lpstr>
      <vt:lpstr>Biodistribtion in animal model</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Studi di Interazione Farmacologica</dc:title>
  <dc:creator>Vanni Frajese</dc:creator>
  <cp:lastModifiedBy>Vanni Frajese</cp:lastModifiedBy>
  <cp:revision>34</cp:revision>
  <dcterms:created xsi:type="dcterms:W3CDTF">2021-06-15T13:11:28Z</dcterms:created>
  <dcterms:modified xsi:type="dcterms:W3CDTF">2021-06-15T21:43:40Z</dcterms:modified>
</cp:coreProperties>
</file>